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391"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snapToGrid="0">
      <p:cViewPr varScale="1">
        <p:scale>
          <a:sx n="121" d="100"/>
          <a:sy n="121" d="100"/>
        </p:scale>
        <p:origin x="-328" y="-10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notesMaster" Target="notesMasters/notesMaster1.xml"/><Relationship Id="rId13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40" Type="http://schemas.openxmlformats.org/officeDocument/2006/relationships/presProps" Target="presProps.xml"/><Relationship Id="rId141" Type="http://schemas.openxmlformats.org/officeDocument/2006/relationships/viewProps" Target="viewProps.xml"/><Relationship Id="rId142" Type="http://schemas.openxmlformats.org/officeDocument/2006/relationships/theme" Target="theme/theme1.xml"/><Relationship Id="rId1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2111695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Shape 7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1" name="Shape 7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Shape 7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8" name="Shape 7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Shape 7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5" name="Shape 7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Shape 7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1" name="Shape 77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Shape 7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7" name="Shape 7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Shape 7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3" name="Shape 7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Shape 78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0" name="Shape 79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Shape 7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7" name="Shape 7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Shape 8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4" name="Shape 8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1" name="Shape 8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Shape 81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8" name="Shape 8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Shape 82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5" name="Shape 8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Shape 83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2" name="Shape 8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Shape 83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9" name="Shape 8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Shape 8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6" name="Shape 84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Shape 8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3" name="Shape 85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Shape 85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0" name="Shape 86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Shape 86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7" name="Shape 8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Shape 87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4" name="Shape 8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Shape 88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1" name="Shape 8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Shape 8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8" name="Shape 8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Shape 8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5" name="Shape 8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Shape 90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2" name="Shape 9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Shape 90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9" name="Shape 9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Shape 91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6" name="Shape 9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Shape 92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3" name="Shape 92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Shape 9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0" name="Shape 9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Shape 9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7" name="Shape 9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Shape 9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4" name="Shape 9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Shape 9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1" name="Shape 9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Shape 9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8" name="Shape 9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Shape 9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5" name="Shape 9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Shape 9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2" name="Shape 9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Shape 97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9" name="Shape 9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Shape 9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6" name="Shape 9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Shape 99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3" name="Shape 9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Shape 9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0" name="Shape 10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8" name="Shape 17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5" name="Shape 1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2" name="Shape 2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6" name="Shape 22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0" name="Shape 2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7" name="Shape 24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5" name="Shape 2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2" name="Shape 28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8" name="Shape 2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5" name="Shape 2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Shape 3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2" name="Shape 3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9" name="Shape 3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5" name="Shape 3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2" name="Shape 3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9" name="Shape 32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6" name="Shape 3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3" name="Shape 3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0" name="Shape 3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7" name="Shape 3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4" name="Shape 3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0" name="Shape 3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6" name="Shape 3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3" name="Shape 3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Shape 38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0" name="Shape 39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7" name="Shape 3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4" name="Shape 4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1" name="Shape 4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8" name="Shape 4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Shape 42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5" name="Shape 4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2" name="Shape 4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9" name="Shape 4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Shape 4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6" name="Shape 44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3" name="Shape 45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9" name="Shape 4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Shape 4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5" name="Shape 4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Shape 4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2" name="Shape 4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7" name="Shape 1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Shape 47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9" name="Shape 4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6" name="Shape 4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0" name="Shape 5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Shape 5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7" name="Shape 5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4" name="Shape 5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0" name="Shape 5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Shape 52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7" name="Shape 5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Shape 5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4" name="Shape 53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1" name="Shape 54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Shape 54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8" name="Shape 54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Shape 55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5" name="Shape 55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2" name="Shape 5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9" name="Shape 5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Shape 5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6" name="Shape 5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Shape 5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2" name="Shape 58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Shape 5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8" name="Shape 5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Shape 5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5" name="Shape 5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Shape 60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2" name="Shape 6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Shape 60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9" name="Shape 6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6" name="Shape 6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Shape 62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3" name="Shape 62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0" name="Shape 6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Shape 6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7" name="Shape 6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Shape 6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3" name="Shape 6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Shape 6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0" name="Shape 6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Shape 6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7" name="Shape 6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Shape 6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4" name="Shape 6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Shape 6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1" name="Shape 67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Shape 67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8" name="Shape 67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Shape 6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5" name="Shape 6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Shape 69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2" name="Shape 6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Shape 69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9" name="Shape 6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Shape 7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6" name="Shape 7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Shape 71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2" name="Shape 7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Shape 71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8" name="Shape 7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Shape 7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4" name="Shape 7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Shape 7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0" name="Shape 7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Shape 7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7" name="Shape 7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Shape 74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4" name="Shape 7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098378" y="5"/>
            <a:ext cx="3045625" cy="2030570"/>
            <a:chOff x="6098378" y="5"/>
            <a:chExt cx="3045625" cy="2030570"/>
          </a:xfrm>
        </p:grpSpPr>
        <p:sp>
          <p:nvSpPr>
            <p:cNvPr id="11" name="Shape 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1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14"/>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15"/>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6" name="Shape 16"/>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Shape 17"/>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Shape 1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Shape 70"/>
          <p:cNvGrpSpPr/>
          <p:nvPr/>
        </p:nvGrpSpPr>
        <p:grpSpPr>
          <a:xfrm>
            <a:off x="6098378" y="5"/>
            <a:ext cx="3045625" cy="2030570"/>
            <a:chOff x="6098378" y="5"/>
            <a:chExt cx="3045625" cy="2030570"/>
          </a:xfrm>
        </p:grpSpPr>
        <p:sp>
          <p:nvSpPr>
            <p:cNvPr id="71" name="Shape 7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2" name="Shape 7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3" name="Shape 7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4" name="Shape 74"/>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5" name="Shape 75"/>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76" name="Shape 76"/>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Shape 77"/>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Shape 7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Shape 8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Shape 20"/>
          <p:cNvGrpSpPr/>
          <p:nvPr/>
        </p:nvGrpSpPr>
        <p:grpSpPr>
          <a:xfrm>
            <a:off x="6098378" y="5"/>
            <a:ext cx="3045625" cy="2030570"/>
            <a:chOff x="6098378" y="5"/>
            <a:chExt cx="3045625" cy="2030570"/>
          </a:xfrm>
        </p:grpSpPr>
        <p:sp>
          <p:nvSpPr>
            <p:cNvPr id="21" name="Shape 2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Shape 2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 name="Shape 2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 name="Shape 24"/>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 name="Shape 25"/>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6" name="Shape 26"/>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Shape 2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Shape 29"/>
          <p:cNvGrpSpPr/>
          <p:nvPr/>
        </p:nvGrpSpPr>
        <p:grpSpPr>
          <a:xfrm>
            <a:off x="0" y="3903669"/>
            <a:ext cx="9144000" cy="1239925"/>
            <a:chOff x="0" y="3903669"/>
            <a:chExt cx="9144000" cy="1239925"/>
          </a:xfrm>
        </p:grpSpPr>
        <p:sp>
          <p:nvSpPr>
            <p:cNvPr id="30" name="Shape 30"/>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 name="Shape 31"/>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 name="Shape 32"/>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 name="Shape 33"/>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 name="Shape 3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5" name="Shape 3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Shape 3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Shape 3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Shape 40"/>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Shape 41"/>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Shape 4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Shape 4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Shape 48"/>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Shape 4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Shape 51"/>
          <p:cNvGrpSpPr/>
          <p:nvPr/>
        </p:nvGrpSpPr>
        <p:grpSpPr>
          <a:xfrm>
            <a:off x="6098378" y="5"/>
            <a:ext cx="3045625" cy="2030570"/>
            <a:chOff x="6098378" y="5"/>
            <a:chExt cx="3045625" cy="2030570"/>
          </a:xfrm>
        </p:grpSpPr>
        <p:sp>
          <p:nvSpPr>
            <p:cNvPr id="52" name="Shape 52"/>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 name="Shape 53"/>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 name="Shape 54"/>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55"/>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 name="Shape 56"/>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57" name="Shape 57"/>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Shape 5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Shape 60"/>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61" name="Shape 61"/>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Shape 62"/>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Shape 63"/>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Shape 64"/>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Shape 6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Shape 67"/>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68" name="Shape 6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Shape 7"/>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8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8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83.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84.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85.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8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87.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image" Target="../media/image8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89.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90.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9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image" Target="../media/image92.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 Id="rId3" Type="http://schemas.openxmlformats.org/officeDocument/2006/relationships/image" Target="../media/image93.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image" Target="../media/image94.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image" Target="../media/image95.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image" Target="../media/image9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image" Target="../media/image97.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9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2.xml"/><Relationship Id="rId3" Type="http://schemas.openxmlformats.org/officeDocument/2006/relationships/image" Target="../media/image9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 Id="rId3" Type="http://schemas.openxmlformats.org/officeDocument/2006/relationships/image" Target="../media/image10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4.xml"/><Relationship Id="rId3" Type="http://schemas.openxmlformats.org/officeDocument/2006/relationships/image" Target="../media/image101.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5.xml"/><Relationship Id="rId3" Type="http://schemas.openxmlformats.org/officeDocument/2006/relationships/image" Target="../media/image102.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6.xml"/><Relationship Id="rId3" Type="http://schemas.openxmlformats.org/officeDocument/2006/relationships/image" Target="../media/image103.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 Id="rId3" Type="http://schemas.openxmlformats.org/officeDocument/2006/relationships/image" Target="../media/image104.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 Id="rId3" Type="http://schemas.openxmlformats.org/officeDocument/2006/relationships/image" Target="../media/image105.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 Id="rId3" Type="http://schemas.openxmlformats.org/officeDocument/2006/relationships/image" Target="../media/image1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 Id="rId3" Type="http://schemas.openxmlformats.org/officeDocument/2006/relationships/image" Target="../media/image107.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108.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 Id="rId3" Type="http://schemas.openxmlformats.org/officeDocument/2006/relationships/image" Target="../media/image109.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 Id="rId3" Type="http://schemas.openxmlformats.org/officeDocument/2006/relationships/image" Target="../media/image110.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 Id="rId3" Type="http://schemas.openxmlformats.org/officeDocument/2006/relationships/image" Target="../media/image111.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image" Target="../media/image112.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1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4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4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4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4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4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4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5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5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5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5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5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5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5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5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5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6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6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6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6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6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6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6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6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6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6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7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 Id="rId3" Type="http://schemas.openxmlformats.org/officeDocument/2006/relationships/image" Target="../media/image7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7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73.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7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 Id="rId3" Type="http://schemas.openxmlformats.org/officeDocument/2006/relationships/image" Target="../media/image7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7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7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image" Target="../media/image78.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7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ctrTitle"/>
          </p:nvPr>
        </p:nvSpPr>
        <p:spPr>
          <a:xfrm>
            <a:off x="540775" y="2162078"/>
            <a:ext cx="8222100" cy="16863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t>AIA Santa Barbara </a:t>
            </a:r>
            <a:endParaRPr/>
          </a:p>
          <a:p>
            <a:pPr marL="0" lvl="0" indent="0">
              <a:spcBef>
                <a:spcPts val="0"/>
              </a:spcBef>
              <a:spcAft>
                <a:spcPts val="0"/>
              </a:spcAft>
              <a:buNone/>
            </a:pPr>
            <a:r>
              <a:rPr lang="en"/>
              <a:t>State Street Charrette</a:t>
            </a:r>
            <a:endParaRPr/>
          </a:p>
          <a:p>
            <a:pPr marL="0" lvl="0" indent="0">
              <a:spcBef>
                <a:spcPts val="0"/>
              </a:spcBef>
              <a:spcAft>
                <a:spcPts val="0"/>
              </a:spcAft>
              <a:buNone/>
            </a:pPr>
            <a:r>
              <a:rPr lang="en"/>
              <a:t>City Council Presentation</a:t>
            </a:r>
            <a:endParaRPr/>
          </a:p>
        </p:txBody>
      </p:sp>
      <p:sp>
        <p:nvSpPr>
          <p:cNvPr id="86" name="Shape 86"/>
          <p:cNvSpPr txBox="1">
            <a:spLocks noGrp="1"/>
          </p:cNvSpPr>
          <p:nvPr>
            <p:ph type="subTitle" idx="1"/>
          </p:nvPr>
        </p:nvSpPr>
        <p:spPr>
          <a:xfrm>
            <a:off x="540763" y="3896613"/>
            <a:ext cx="8222100" cy="4329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Make State Street Work</a:t>
            </a:r>
            <a:endParaRPr/>
          </a:p>
          <a:p>
            <a:pPr marL="0" lvl="0" indent="0">
              <a:spcBef>
                <a:spcPts val="0"/>
              </a:spcBef>
              <a:spcAft>
                <a:spcPts val="0"/>
              </a:spcAft>
              <a:buNone/>
            </a:pPr>
            <a:r>
              <a:rPr lang="en"/>
              <a:t>October 21, 2017</a:t>
            </a:r>
            <a:endParaRPr/>
          </a:p>
        </p:txBody>
      </p:sp>
      <p:pic>
        <p:nvPicPr>
          <p:cNvPr id="87" name="Shape 87"/>
          <p:cNvPicPr preferRelativeResize="0"/>
          <p:nvPr/>
        </p:nvPicPr>
        <p:blipFill rotWithShape="1">
          <a:blip r:embed="rId3">
            <a:alphaModFix/>
          </a:blip>
          <a:srcRect r="77420"/>
          <a:stretch/>
        </p:blipFill>
        <p:spPr>
          <a:xfrm>
            <a:off x="585875" y="194050"/>
            <a:ext cx="1489525" cy="1561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One </a:t>
            </a:r>
            <a:endParaRPr/>
          </a:p>
        </p:txBody>
      </p:sp>
      <p:sp>
        <p:nvSpPr>
          <p:cNvPr id="148" name="Shape 148"/>
          <p:cNvSpPr txBox="1">
            <a:spLocks noGrp="1"/>
          </p:cNvSpPr>
          <p:nvPr>
            <p:ph type="body" idx="1"/>
          </p:nvPr>
        </p:nvSpPr>
        <p:spPr>
          <a:xfrm>
            <a:off x="311700" y="1229875"/>
            <a:ext cx="87102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rPr>
              <a:t>Brian Cearnal AIA</a:t>
            </a:r>
            <a:endParaRPr dirty="0">
              <a:solidFill>
                <a:srgbClr val="000000"/>
              </a:solidFill>
            </a:endParaRPr>
          </a:p>
          <a:p>
            <a:pPr marL="0" lvl="0" indent="0" rtl="0">
              <a:spcBef>
                <a:spcPts val="0"/>
              </a:spcBef>
              <a:spcAft>
                <a:spcPts val="0"/>
              </a:spcAft>
              <a:buNone/>
            </a:pPr>
            <a:r>
              <a:rPr lang="en" dirty="0">
                <a:solidFill>
                  <a:srgbClr val="000000"/>
                </a:solidFill>
              </a:rPr>
              <a:t>Erica Obertelli Assoc. AIA</a:t>
            </a:r>
            <a:endParaRPr dirty="0">
              <a:solidFill>
                <a:srgbClr val="000000"/>
              </a:solidFill>
            </a:endParaRPr>
          </a:p>
          <a:p>
            <a:pPr marL="0" lvl="0" indent="0" rtl="0">
              <a:spcBef>
                <a:spcPts val="0"/>
              </a:spcBef>
              <a:spcAft>
                <a:spcPts val="0"/>
              </a:spcAft>
              <a:buNone/>
            </a:pPr>
            <a:r>
              <a:rPr lang="en" dirty="0">
                <a:solidFill>
                  <a:srgbClr val="000000"/>
                </a:solidFill>
              </a:rPr>
              <a:t>Ken Marshall</a:t>
            </a:r>
            <a:endParaRPr dirty="0">
              <a:solidFill>
                <a:srgbClr val="000000"/>
              </a:solidFill>
            </a:endParaRPr>
          </a:p>
          <a:p>
            <a:pPr marL="0" lvl="0" indent="0" rtl="0">
              <a:spcBef>
                <a:spcPts val="0"/>
              </a:spcBef>
              <a:spcAft>
                <a:spcPts val="0"/>
              </a:spcAft>
              <a:buNone/>
            </a:pPr>
            <a:r>
              <a:rPr lang="en" dirty="0">
                <a:solidFill>
                  <a:srgbClr val="000000"/>
                </a:solidFill>
              </a:rPr>
              <a:t>Bob Cunningham</a:t>
            </a:r>
            <a:endParaRPr dirty="0">
              <a:solidFill>
                <a:srgbClr val="000000"/>
              </a:solidFill>
            </a:endParaRPr>
          </a:p>
          <a:p>
            <a:pPr marL="0" lvl="0" indent="0" rtl="0">
              <a:spcBef>
                <a:spcPts val="0"/>
              </a:spcBef>
              <a:spcAft>
                <a:spcPts val="0"/>
              </a:spcAft>
              <a:buNone/>
            </a:pPr>
            <a:r>
              <a:rPr lang="en" dirty="0">
                <a:solidFill>
                  <a:srgbClr val="000000"/>
                </a:solidFill>
              </a:rPr>
              <a:t>Robin Donaldson </a:t>
            </a:r>
            <a:r>
              <a:rPr lang="en" dirty="0" smtClean="0">
                <a:solidFill>
                  <a:srgbClr val="000000"/>
                </a:solidFill>
              </a:rPr>
              <a:t>A</a:t>
            </a:r>
            <a:r>
              <a:rPr lang="en-US" dirty="0" smtClean="0">
                <a:solidFill>
                  <a:srgbClr val="000000"/>
                </a:solidFill>
              </a:rPr>
              <a:t>IA</a:t>
            </a:r>
            <a:r>
              <a:rPr lang="en" dirty="0">
                <a:solidFill>
                  <a:srgbClr val="000000"/>
                </a:solidFill>
              </a:rPr>
              <a:t>			</a:t>
            </a:r>
            <a:r>
              <a:rPr lang="en-US" dirty="0">
                <a:solidFill>
                  <a:srgbClr val="000000"/>
                </a:solidFill>
              </a:rPr>
              <a:t> </a:t>
            </a:r>
            <a:r>
              <a:rPr lang="en-US" dirty="0" smtClean="0">
                <a:solidFill>
                  <a:srgbClr val="000000"/>
                </a:solidFill>
              </a:rPr>
              <a:t>            </a:t>
            </a:r>
            <a:r>
              <a:rPr lang="en" dirty="0">
                <a:solidFill>
                  <a:srgbClr val="000000"/>
                </a:solidFill>
              </a:rPr>
              <a:t>		     </a:t>
            </a:r>
            <a:r>
              <a:rPr lang="en-US" dirty="0" smtClean="0">
                <a:solidFill>
                  <a:srgbClr val="000000"/>
                </a:solidFill>
              </a:rPr>
              <a:t>             </a:t>
            </a:r>
            <a:r>
              <a:rPr lang="en" sz="1000" dirty="0" smtClean="0">
                <a:solidFill>
                  <a:srgbClr val="000000"/>
                </a:solidFill>
              </a:rPr>
              <a:t>Gutierrez </a:t>
            </a:r>
            <a:r>
              <a:rPr lang="en" sz="1000" dirty="0">
                <a:solidFill>
                  <a:srgbClr val="000000"/>
                </a:solidFill>
              </a:rPr>
              <a:t>to Cota</a:t>
            </a:r>
            <a:endParaRPr sz="1000" dirty="0">
              <a:solidFill>
                <a:srgbClr val="000000"/>
              </a:solidFill>
            </a:endParaRPr>
          </a:p>
          <a:p>
            <a:pPr marL="0" lvl="0" indent="0" rtl="0">
              <a:spcBef>
                <a:spcPts val="0"/>
              </a:spcBef>
              <a:spcAft>
                <a:spcPts val="0"/>
              </a:spcAft>
              <a:buNone/>
            </a:pPr>
            <a:r>
              <a:rPr lang="en" dirty="0">
                <a:solidFill>
                  <a:srgbClr val="000000"/>
                </a:solidFill>
              </a:rPr>
              <a:t>Arelhy Arroyo AIA</a:t>
            </a:r>
            <a:endParaRPr dirty="0">
              <a:solidFill>
                <a:srgbClr val="000000"/>
              </a:solidFill>
            </a:endParaRPr>
          </a:p>
          <a:p>
            <a:pPr marL="0" lvl="0" indent="0" rtl="0">
              <a:spcBef>
                <a:spcPts val="0"/>
              </a:spcBef>
              <a:spcAft>
                <a:spcPts val="1600"/>
              </a:spcAft>
              <a:buNone/>
            </a:pPr>
            <a:endParaRPr dirty="0">
              <a:latin typeface="Montserrat"/>
              <a:ea typeface="Montserrat"/>
              <a:cs typeface="Montserrat"/>
              <a:sym typeface="Montserrat"/>
            </a:endParaRPr>
          </a:p>
        </p:txBody>
      </p:sp>
      <p:pic>
        <p:nvPicPr>
          <p:cNvPr id="149" name="Shape 149"/>
          <p:cNvPicPr preferRelativeResize="0"/>
          <p:nvPr/>
        </p:nvPicPr>
        <p:blipFill>
          <a:blip r:embed="rId3">
            <a:alphaModFix/>
          </a:blip>
          <a:stretch>
            <a:fillRect/>
          </a:stretch>
        </p:blipFill>
        <p:spPr>
          <a:xfrm>
            <a:off x="3198575" y="1229875"/>
            <a:ext cx="5743600" cy="13846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753" name="Shape 753"/>
          <p:cNvPicPr preferRelativeResize="0"/>
          <p:nvPr/>
        </p:nvPicPr>
        <p:blipFill>
          <a:blip r:embed="rId3">
            <a:alphaModFix/>
          </a:blip>
          <a:stretch>
            <a:fillRect/>
          </a:stretch>
        </p:blipFill>
        <p:spPr>
          <a:xfrm>
            <a:off x="0" y="123941"/>
            <a:ext cx="9144000" cy="5019569"/>
          </a:xfrm>
          <a:prstGeom prst="rect">
            <a:avLst/>
          </a:prstGeom>
          <a:noFill/>
          <a:ln>
            <a:noFill/>
          </a:ln>
        </p:spPr>
      </p:pic>
      <p:sp>
        <p:nvSpPr>
          <p:cNvPr id="754" name="Shape 75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Consensus Findings</a:t>
            </a:r>
            <a:endParaRPr/>
          </a:p>
        </p:txBody>
      </p:sp>
      <p:sp>
        <p:nvSpPr>
          <p:cNvPr id="755" name="Shape 755"/>
          <p:cNvSpPr txBox="1">
            <a:spLocks noGrp="1"/>
          </p:cNvSpPr>
          <p:nvPr>
            <p:ph type="body" idx="1"/>
          </p:nvPr>
        </p:nvSpPr>
        <p:spPr>
          <a:xfrm>
            <a:off x="311700" y="941600"/>
            <a:ext cx="58782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a:solidFill>
                  <a:srgbClr val="000000"/>
                </a:solidFill>
                <a:latin typeface="Arial"/>
                <a:ea typeface="Arial"/>
                <a:cs typeface="Arial"/>
                <a:sym typeface="Arial"/>
              </a:rPr>
              <a:t>- Housing</a:t>
            </a:r>
            <a:endParaRPr b="1">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For our Downtown to be a vital place, new housing must be added in and around the State Street corridor. It should be located above and behind retail spaces facing State Street and over the top of existing surface parking lots. New housing must be at a density to incentivize it’s development and it must be a sustainable blend of housing opportunities serving all income groups but focused on the active workforce</a:t>
            </a:r>
            <a:endParaRPr sz="1600">
              <a:solidFill>
                <a:srgbClr val="000000"/>
              </a:solidFill>
              <a:latin typeface="Arial"/>
              <a:ea typeface="Arial"/>
              <a:cs typeface="Arial"/>
              <a:sym typeface="Arial"/>
            </a:endParaRPr>
          </a:p>
          <a:p>
            <a:pPr marL="0" lvl="0" indent="0" rtl="0">
              <a:spcBef>
                <a:spcPts val="0"/>
              </a:spcBef>
              <a:spcAft>
                <a:spcPts val="0"/>
              </a:spcAft>
              <a:buNone/>
            </a:pPr>
            <a:endParaRPr sz="1200">
              <a:solidFill>
                <a:srgbClr val="000000"/>
              </a:solidFill>
              <a:latin typeface="Arial"/>
              <a:ea typeface="Arial"/>
              <a:cs typeface="Arial"/>
              <a:sym typeface="Aria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pic>
        <p:nvPicPr>
          <p:cNvPr id="760" name="Shape 760"/>
          <p:cNvPicPr preferRelativeResize="0"/>
          <p:nvPr/>
        </p:nvPicPr>
        <p:blipFill>
          <a:blip r:embed="rId3">
            <a:alphaModFix/>
          </a:blip>
          <a:stretch>
            <a:fillRect/>
          </a:stretch>
        </p:blipFill>
        <p:spPr>
          <a:xfrm>
            <a:off x="0" y="713424"/>
            <a:ext cx="9143999" cy="4716925"/>
          </a:xfrm>
          <a:prstGeom prst="rect">
            <a:avLst/>
          </a:prstGeom>
          <a:noFill/>
          <a:ln>
            <a:noFill/>
          </a:ln>
        </p:spPr>
      </p:pic>
      <p:sp>
        <p:nvSpPr>
          <p:cNvPr id="761" name="Shape 76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Consensus Findings</a:t>
            </a:r>
            <a:endParaRPr/>
          </a:p>
        </p:txBody>
      </p:sp>
      <p:sp>
        <p:nvSpPr>
          <p:cNvPr id="762" name="Shape 762"/>
          <p:cNvSpPr txBox="1">
            <a:spLocks noGrp="1"/>
          </p:cNvSpPr>
          <p:nvPr>
            <p:ph type="body" idx="1"/>
          </p:nvPr>
        </p:nvSpPr>
        <p:spPr>
          <a:xfrm>
            <a:off x="311700" y="931375"/>
            <a:ext cx="5934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a:solidFill>
                  <a:srgbClr val="000000"/>
                </a:solidFill>
                <a:latin typeface="Arial"/>
                <a:ea typeface="Arial"/>
                <a:cs typeface="Arial"/>
                <a:sym typeface="Arial"/>
              </a:rPr>
              <a:t>- Conditional State Street Closures</a:t>
            </a:r>
            <a:endParaRPr b="1">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De La Guerra Street from State to Anacapa, including the De La Guerra Plaza loop, should be closed to traffic and a true Civic Plaza created. Closing Sections of State Street to automobile traffic should be considered over time. With increased housing will come more activity, which will justify consideration of</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blocks that could become a permanent pedestrian promenade, serving to further enliven State Street.</a:t>
            </a:r>
            <a:endParaRPr sz="160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Shape 76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Recommendations</a:t>
            </a:r>
            <a:endParaRPr/>
          </a:p>
        </p:txBody>
      </p:sp>
      <p:sp>
        <p:nvSpPr>
          <p:cNvPr id="768" name="Shape 76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000000"/>
                </a:solidFill>
                <a:latin typeface="Arial"/>
                <a:ea typeface="Arial"/>
                <a:cs typeface="Arial"/>
                <a:sym typeface="Arial"/>
              </a:rPr>
              <a:t>1) Increase Allowable Density on State Street Corridor</a:t>
            </a:r>
            <a:endParaRPr>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Immediately allow the Priority Housing Overlay in the “Doughnut Hole” in order</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to create the incentives necessary to get housing built.</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Zoning Standards, particularly parking and private open space, for new housing</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in the CBD must be updated.</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Stormwater compliance within the Downtown should be done collectively and</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not parcel by parcel</a:t>
            </a:r>
            <a:endParaRPr sz="1600">
              <a:solidFill>
                <a:srgbClr val="000000"/>
              </a:solidFill>
              <a:latin typeface="Arial"/>
              <a:ea typeface="Arial"/>
              <a:cs typeface="Arial"/>
              <a:sym typeface="Arial"/>
            </a:endParaRPr>
          </a:p>
          <a:p>
            <a:pPr marL="0" lvl="0" indent="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Shape 77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Recommendations</a:t>
            </a:r>
            <a:endParaRPr/>
          </a:p>
        </p:txBody>
      </p:sp>
      <p:sp>
        <p:nvSpPr>
          <p:cNvPr id="774" name="Shape 77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650">
                <a:solidFill>
                  <a:srgbClr val="000000"/>
                </a:solidFill>
                <a:latin typeface="Arial"/>
                <a:ea typeface="Arial"/>
                <a:cs typeface="Arial"/>
                <a:sym typeface="Arial"/>
              </a:rPr>
              <a:t>2) </a:t>
            </a:r>
            <a:r>
              <a:rPr lang="en">
                <a:solidFill>
                  <a:srgbClr val="000000"/>
                </a:solidFill>
                <a:latin typeface="Arial"/>
                <a:ea typeface="Arial"/>
                <a:cs typeface="Arial"/>
                <a:sym typeface="Arial"/>
              </a:rPr>
              <a:t>Downtown Residential Parking</a:t>
            </a:r>
            <a:endParaRPr>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Direct Staff to develop specific policy relative to allowing residential parking in</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the downtown lots and potentially reducing the parking requirements for new</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units built Downtown</a:t>
            </a:r>
            <a:endParaRPr sz="1600">
              <a:solidFill>
                <a:srgbClr val="000000"/>
              </a:solidFill>
              <a:latin typeface="Arial"/>
              <a:ea typeface="Arial"/>
              <a:cs typeface="Arial"/>
              <a:sym typeface="Arial"/>
            </a:endParaRPr>
          </a:p>
          <a:p>
            <a:pPr marL="0" lvl="0" indent="0" rtl="0">
              <a:spcBef>
                <a:spcPts val="0"/>
              </a:spcBef>
              <a:spcAft>
                <a:spcPts val="0"/>
              </a:spcAft>
              <a:buNone/>
            </a:pPr>
            <a:endParaRPr>
              <a:solidFill>
                <a:srgbClr val="000000"/>
              </a:solidFill>
              <a:latin typeface="Arial"/>
              <a:ea typeface="Arial"/>
              <a:cs typeface="Arial"/>
              <a:sym typeface="Aria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Shape 77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Recommendations</a:t>
            </a:r>
            <a:endParaRPr/>
          </a:p>
        </p:txBody>
      </p:sp>
      <p:sp>
        <p:nvSpPr>
          <p:cNvPr id="780" name="Shape 78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000000"/>
                </a:solidFill>
                <a:latin typeface="Arial"/>
                <a:ea typeface="Arial"/>
                <a:cs typeface="Arial"/>
                <a:sym typeface="Arial"/>
              </a:rPr>
              <a:t>3) State Street Task Force</a:t>
            </a:r>
            <a:endParaRPr>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City Council should appoint a State Street Task Force made up of Council</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Members, Planning Commissioners, Architects and Stakeholders (including</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residents, developers, property owners etc.) to focus on specific detailed recommendations</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for Downtown. These Recommendations should lead to a New</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Downtown Specific Plan and Zoning Ordinance Amendments</a:t>
            </a:r>
            <a:endParaRPr sz="1600">
              <a:solidFill>
                <a:srgbClr val="000000"/>
              </a:solidFill>
              <a:latin typeface="Arial"/>
              <a:ea typeface="Arial"/>
              <a:cs typeface="Arial"/>
              <a:sym typeface="Arial"/>
            </a:endParaRPr>
          </a:p>
          <a:p>
            <a:pPr marL="0" lvl="0" indent="0" rtl="0">
              <a:spcBef>
                <a:spcPts val="0"/>
              </a:spcBef>
              <a:spcAft>
                <a:spcPts val="0"/>
              </a:spcAft>
              <a:buNone/>
            </a:pPr>
            <a:endParaRPr sz="1650">
              <a:solidFill>
                <a:srgbClr val="000000"/>
              </a:solidFill>
              <a:latin typeface="Arial"/>
              <a:ea typeface="Arial"/>
              <a:cs typeface="Arial"/>
              <a:sym typeface="Arial"/>
            </a:endParaRPr>
          </a:p>
          <a:p>
            <a:pPr marL="0" lvl="0" indent="0" rtl="0">
              <a:spcBef>
                <a:spcPts val="0"/>
              </a:spcBef>
              <a:spcAft>
                <a:spcPts val="0"/>
              </a:spcAft>
              <a:buNone/>
            </a:pPr>
            <a:endParaRPr>
              <a:solidFill>
                <a:srgbClr val="000000"/>
              </a:solidFill>
              <a:latin typeface="Arial"/>
              <a:ea typeface="Arial"/>
              <a:cs typeface="Arial"/>
              <a:sym typeface="Aria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Shape 785"/>
          <p:cNvSpPr txBox="1">
            <a:spLocks noGrp="1"/>
          </p:cNvSpPr>
          <p:nvPr>
            <p:ph type="ctrTitle"/>
          </p:nvPr>
        </p:nvSpPr>
        <p:spPr>
          <a:xfrm>
            <a:off x="540775" y="2162078"/>
            <a:ext cx="8222100" cy="168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t>AIA Santa Barbara </a:t>
            </a:r>
            <a:endParaRPr/>
          </a:p>
          <a:p>
            <a:pPr marL="0" lvl="0" indent="0" rtl="0">
              <a:spcBef>
                <a:spcPts val="0"/>
              </a:spcBef>
              <a:spcAft>
                <a:spcPts val="0"/>
              </a:spcAft>
              <a:buNone/>
            </a:pPr>
            <a:r>
              <a:rPr lang="en"/>
              <a:t>State Street Charrette</a:t>
            </a:r>
            <a:endParaRPr/>
          </a:p>
          <a:p>
            <a:pPr marL="0" lvl="0" indent="0" rtl="0">
              <a:spcBef>
                <a:spcPts val="0"/>
              </a:spcBef>
              <a:spcAft>
                <a:spcPts val="0"/>
              </a:spcAft>
              <a:buNone/>
            </a:pPr>
            <a:r>
              <a:rPr lang="en"/>
              <a:t>Images from the Day</a:t>
            </a:r>
            <a:endParaRPr/>
          </a:p>
        </p:txBody>
      </p:sp>
      <p:sp>
        <p:nvSpPr>
          <p:cNvPr id="786" name="Shape 786"/>
          <p:cNvSpPr txBox="1">
            <a:spLocks noGrp="1"/>
          </p:cNvSpPr>
          <p:nvPr>
            <p:ph type="subTitle" idx="1"/>
          </p:nvPr>
        </p:nvSpPr>
        <p:spPr>
          <a:xfrm>
            <a:off x="540763" y="3896613"/>
            <a:ext cx="8222100" cy="4329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Make State Street Work</a:t>
            </a:r>
            <a:endParaRPr/>
          </a:p>
          <a:p>
            <a:pPr marL="0" lvl="0" indent="0" rtl="0">
              <a:spcBef>
                <a:spcPts val="0"/>
              </a:spcBef>
              <a:spcAft>
                <a:spcPts val="0"/>
              </a:spcAft>
              <a:buNone/>
            </a:pPr>
            <a:r>
              <a:rPr lang="en"/>
              <a:t>October 21, 2017</a:t>
            </a:r>
            <a:endParaRPr/>
          </a:p>
        </p:txBody>
      </p:sp>
      <p:pic>
        <p:nvPicPr>
          <p:cNvPr id="787" name="Shape 787"/>
          <p:cNvPicPr preferRelativeResize="0"/>
          <p:nvPr/>
        </p:nvPicPr>
        <p:blipFill rotWithShape="1">
          <a:blip r:embed="rId3">
            <a:alphaModFix/>
          </a:blip>
          <a:srcRect r="77420"/>
          <a:stretch/>
        </p:blipFill>
        <p:spPr>
          <a:xfrm>
            <a:off x="585875" y="194050"/>
            <a:ext cx="1489525" cy="1561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Shape 79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93" name="Shape 79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794" name="Shape 794"/>
          <p:cNvPicPr preferRelativeResize="0"/>
          <p:nvPr/>
        </p:nvPicPr>
        <p:blipFill>
          <a:blip r:embed="rId3">
            <a:alphaModFix/>
          </a:blip>
          <a:stretch>
            <a:fillRect/>
          </a:stretch>
        </p:blipFill>
        <p:spPr>
          <a:xfrm>
            <a:off x="129755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Shape 79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00" name="Shape 80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801" name="Shape 801"/>
          <p:cNvPicPr preferRelativeResize="0"/>
          <p:nvPr/>
        </p:nvPicPr>
        <p:blipFill>
          <a:blip r:embed="rId3">
            <a:alphaModFix/>
          </a:blip>
          <a:stretch>
            <a:fillRect/>
          </a:stretch>
        </p:blipFill>
        <p:spPr>
          <a:xfrm>
            <a:off x="1464950" y="15825"/>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Shape 80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07" name="Shape 80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808" name="Shape 808"/>
          <p:cNvPicPr preferRelativeResize="0"/>
          <p:nvPr/>
        </p:nvPicPr>
        <p:blipFill>
          <a:blip r:embed="rId3">
            <a:alphaModFix/>
          </a:blip>
          <a:stretch>
            <a:fillRect/>
          </a:stretch>
        </p:blipFill>
        <p:spPr>
          <a:xfrm>
            <a:off x="1794175" y="0"/>
            <a:ext cx="51435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Shape 81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14" name="Shape 81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815" name="Shape 815"/>
          <p:cNvPicPr preferRelativeResize="0"/>
          <p:nvPr/>
        </p:nvPicPr>
        <p:blipFill>
          <a:blip r:embed="rId3">
            <a:alphaModFix/>
          </a:blip>
          <a:stretch>
            <a:fillRect/>
          </a:stretch>
        </p:blipFill>
        <p:spPr>
          <a:xfrm>
            <a:off x="116767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One - Key Points</a:t>
            </a:r>
            <a:endParaRPr/>
          </a:p>
        </p:txBody>
      </p:sp>
      <p:sp>
        <p:nvSpPr>
          <p:cNvPr id="155" name="Shape 15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rPr>
              <a:t>1)</a:t>
            </a:r>
            <a:r>
              <a:rPr lang="en" sz="1400" dirty="0">
                <a:solidFill>
                  <a:srgbClr val="000000"/>
                </a:solidFill>
              </a:rPr>
              <a:t> Need to provide development incentives such as reduced parking requirements, development fees, etc.in order to make residential development along the State St. corridor feasible and attractive to property owners.</a:t>
            </a:r>
            <a:endParaRPr sz="1400" dirty="0">
              <a:solidFill>
                <a:srgbClr val="000000"/>
              </a:solidFill>
            </a:endParaRPr>
          </a:p>
          <a:p>
            <a:pPr marL="0" lvl="0" indent="0" rtl="0">
              <a:spcBef>
                <a:spcPts val="0"/>
              </a:spcBef>
              <a:spcAft>
                <a:spcPts val="0"/>
              </a:spcAft>
              <a:buNone/>
            </a:pPr>
            <a:endParaRPr sz="1400" dirty="0">
              <a:solidFill>
                <a:srgbClr val="000000"/>
              </a:solidFill>
            </a:endParaRPr>
          </a:p>
          <a:p>
            <a:pPr marL="0" lvl="0" indent="0" rtl="0">
              <a:spcBef>
                <a:spcPts val="0"/>
              </a:spcBef>
              <a:spcAft>
                <a:spcPts val="0"/>
              </a:spcAft>
              <a:buNone/>
            </a:pPr>
            <a:r>
              <a:rPr lang="en" sz="2400" dirty="0">
                <a:solidFill>
                  <a:srgbClr val="000000"/>
                </a:solidFill>
              </a:rPr>
              <a:t>2) </a:t>
            </a:r>
            <a:r>
              <a:rPr lang="en" sz="1400" dirty="0">
                <a:solidFill>
                  <a:srgbClr val="000000"/>
                </a:solidFill>
              </a:rPr>
              <a:t>Block by block, along the State St. corridor, encourage a balance of residential development with retail and office development.</a:t>
            </a:r>
            <a:endParaRPr sz="1400" dirty="0">
              <a:solidFill>
                <a:srgbClr val="000000"/>
              </a:solidFill>
            </a:endParaRPr>
          </a:p>
          <a:p>
            <a:pPr marL="0" lvl="0" indent="0" rtl="0">
              <a:spcBef>
                <a:spcPts val="0"/>
              </a:spcBef>
              <a:spcAft>
                <a:spcPts val="0"/>
              </a:spcAft>
              <a:buNone/>
            </a:pPr>
            <a:endParaRPr sz="1400" dirty="0">
              <a:solidFill>
                <a:srgbClr val="000000"/>
              </a:solidFill>
            </a:endParaRPr>
          </a:p>
          <a:p>
            <a:pPr marL="0" lvl="0" indent="0" rtl="0">
              <a:spcBef>
                <a:spcPts val="0"/>
              </a:spcBef>
              <a:spcAft>
                <a:spcPts val="0"/>
              </a:spcAft>
              <a:buNone/>
            </a:pPr>
            <a:r>
              <a:rPr lang="en" sz="2400" dirty="0">
                <a:solidFill>
                  <a:srgbClr val="000000"/>
                </a:solidFill>
              </a:rPr>
              <a:t>3)</a:t>
            </a:r>
            <a:r>
              <a:rPr lang="en" sz="1400" dirty="0">
                <a:solidFill>
                  <a:srgbClr val="000000"/>
                </a:solidFill>
              </a:rPr>
              <a:t> Design of each block needs to encourage internal paseos, walkways and alley access ways to facilitate walkable and livable development options in the future.</a:t>
            </a:r>
            <a:endParaRPr sz="1400" dirty="0">
              <a:solidFill>
                <a:srgbClr val="000000"/>
              </a:solidFil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Shape 82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21" name="Shape 82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822" name="Shape 822"/>
          <p:cNvPicPr preferRelativeResize="0"/>
          <p:nvPr/>
        </p:nvPicPr>
        <p:blipFill>
          <a:blip r:embed="rId3">
            <a:alphaModFix/>
          </a:blip>
          <a:stretch>
            <a:fillRect/>
          </a:stretch>
        </p:blipFill>
        <p:spPr>
          <a:xfrm>
            <a:off x="2179538" y="0"/>
            <a:ext cx="38576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Shape 82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28" name="Shape 82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829" name="Shape 829"/>
          <p:cNvPicPr preferRelativeResize="0"/>
          <p:nvPr/>
        </p:nvPicPr>
        <p:blipFill>
          <a:blip r:embed="rId3">
            <a:alphaModFix/>
          </a:blip>
          <a:stretch>
            <a:fillRect/>
          </a:stretch>
        </p:blipFill>
        <p:spPr>
          <a:xfrm>
            <a:off x="114300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Shape 83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35" name="Shape 83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836" name="Shape 836"/>
          <p:cNvPicPr preferRelativeResize="0"/>
          <p:nvPr/>
        </p:nvPicPr>
        <p:blipFill>
          <a:blip r:embed="rId3">
            <a:alphaModFix/>
          </a:blip>
          <a:stretch>
            <a:fillRect/>
          </a:stretch>
        </p:blipFill>
        <p:spPr>
          <a:xfrm>
            <a:off x="150362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Shape 84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42" name="Shape 84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43" name="Shape 843"/>
          <p:cNvPicPr preferRelativeResize="0"/>
          <p:nvPr/>
        </p:nvPicPr>
        <p:blipFill>
          <a:blip r:embed="rId3">
            <a:alphaModFix/>
          </a:blip>
          <a:stretch>
            <a:fillRect/>
          </a:stretch>
        </p:blipFill>
        <p:spPr>
          <a:xfrm>
            <a:off x="2526188" y="0"/>
            <a:ext cx="38576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Shape 84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49" name="Shape 84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50" name="Shape 850"/>
          <p:cNvPicPr preferRelativeResize="0"/>
          <p:nvPr/>
        </p:nvPicPr>
        <p:blipFill>
          <a:blip r:embed="rId3">
            <a:alphaModFix/>
          </a:blip>
          <a:stretch>
            <a:fillRect/>
          </a:stretch>
        </p:blipFill>
        <p:spPr>
          <a:xfrm>
            <a:off x="2811688" y="0"/>
            <a:ext cx="38576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Shape 85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56" name="Shape 85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57" name="Shape 857"/>
          <p:cNvPicPr preferRelativeResize="0"/>
          <p:nvPr/>
        </p:nvPicPr>
        <p:blipFill>
          <a:blip r:embed="rId3">
            <a:alphaModFix/>
          </a:blip>
          <a:stretch>
            <a:fillRect/>
          </a:stretch>
        </p:blipFill>
        <p:spPr>
          <a:xfrm>
            <a:off x="128467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Shape 86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63" name="Shape 86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64" name="Shape 864"/>
          <p:cNvPicPr preferRelativeResize="0"/>
          <p:nvPr/>
        </p:nvPicPr>
        <p:blipFill>
          <a:blip r:embed="rId3">
            <a:alphaModFix/>
          </a:blip>
          <a:stretch>
            <a:fillRect/>
          </a:stretch>
        </p:blipFill>
        <p:spPr>
          <a:xfrm>
            <a:off x="1086125" y="1475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Shape 86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70" name="Shape 87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71" name="Shape 871"/>
          <p:cNvPicPr preferRelativeResize="0"/>
          <p:nvPr/>
        </p:nvPicPr>
        <p:blipFill>
          <a:blip r:embed="rId3">
            <a:alphaModFix/>
          </a:blip>
          <a:stretch>
            <a:fillRect/>
          </a:stretch>
        </p:blipFill>
        <p:spPr>
          <a:xfrm>
            <a:off x="114300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Shape 87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77" name="Shape 87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78" name="Shape 878"/>
          <p:cNvPicPr preferRelativeResize="0"/>
          <p:nvPr/>
        </p:nvPicPr>
        <p:blipFill>
          <a:blip r:embed="rId3">
            <a:alphaModFix/>
          </a:blip>
          <a:stretch>
            <a:fillRect/>
          </a:stretch>
        </p:blipFill>
        <p:spPr>
          <a:xfrm>
            <a:off x="114300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Shape 88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4" name="Shape 88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85" name="Shape 885"/>
          <p:cNvPicPr preferRelativeResize="0"/>
          <p:nvPr/>
        </p:nvPicPr>
        <p:blipFill>
          <a:blip r:embed="rId3">
            <a:alphaModFix/>
          </a:blip>
          <a:stretch>
            <a:fillRect/>
          </a:stretch>
        </p:blipFill>
        <p:spPr>
          <a:xfrm>
            <a:off x="141452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One </a:t>
            </a:r>
            <a:endParaRPr/>
          </a:p>
          <a:p>
            <a:pPr marL="0" lvl="0" indent="0" rtl="0">
              <a:spcBef>
                <a:spcPts val="0"/>
              </a:spcBef>
              <a:spcAft>
                <a:spcPts val="0"/>
              </a:spcAft>
              <a:buNone/>
            </a:pPr>
            <a:r>
              <a:rPr lang="en"/>
              <a:t>Quadrant</a:t>
            </a:r>
            <a:endParaRPr/>
          </a:p>
        </p:txBody>
      </p:sp>
      <p:sp>
        <p:nvSpPr>
          <p:cNvPr id="161" name="Shape 16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lang="en-US" dirty="0" smtClean="0"/>
          </a:p>
          <a:p>
            <a:pPr marL="0" lvl="0" indent="0" rtl="0">
              <a:spcBef>
                <a:spcPts val="0"/>
              </a:spcBef>
              <a:spcAft>
                <a:spcPts val="1600"/>
              </a:spcAft>
              <a:buNone/>
            </a:pPr>
            <a:r>
              <a:rPr lang="en-US" dirty="0" smtClean="0"/>
              <a:t>Gutierrez to </a:t>
            </a:r>
            <a:r>
              <a:rPr lang="en-US" dirty="0" err="1" smtClean="0"/>
              <a:t>Cota</a:t>
            </a:r>
            <a:endParaRPr dirty="0"/>
          </a:p>
        </p:txBody>
      </p:sp>
      <p:pic>
        <p:nvPicPr>
          <p:cNvPr id="162" name="Shape 162"/>
          <p:cNvPicPr preferRelativeResize="0"/>
          <p:nvPr/>
        </p:nvPicPr>
        <p:blipFill>
          <a:blip r:embed="rId3">
            <a:alphaModFix/>
          </a:blip>
          <a:stretch>
            <a:fillRect/>
          </a:stretch>
        </p:blipFill>
        <p:spPr>
          <a:xfrm>
            <a:off x="3017554" y="0"/>
            <a:ext cx="6126442"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Shape 89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91" name="Shape 89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92" name="Shape 892"/>
          <p:cNvPicPr preferRelativeResize="0"/>
          <p:nvPr/>
        </p:nvPicPr>
        <p:blipFill>
          <a:blip r:embed="rId3">
            <a:alphaModFix/>
          </a:blip>
          <a:stretch>
            <a:fillRect/>
          </a:stretch>
        </p:blipFill>
        <p:spPr>
          <a:xfrm>
            <a:off x="149072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Shape 89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98" name="Shape 89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899" name="Shape 899"/>
          <p:cNvPicPr preferRelativeResize="0"/>
          <p:nvPr/>
        </p:nvPicPr>
        <p:blipFill>
          <a:blip r:embed="rId3">
            <a:alphaModFix/>
          </a:blip>
          <a:stretch>
            <a:fillRect/>
          </a:stretch>
        </p:blipFill>
        <p:spPr>
          <a:xfrm>
            <a:off x="1143000" y="-20675"/>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Shape 90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05" name="Shape 90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06" name="Shape 906"/>
          <p:cNvPicPr preferRelativeResize="0"/>
          <p:nvPr/>
        </p:nvPicPr>
        <p:blipFill>
          <a:blip r:embed="rId3">
            <a:alphaModFix/>
          </a:blip>
          <a:stretch>
            <a:fillRect/>
          </a:stretch>
        </p:blipFill>
        <p:spPr>
          <a:xfrm>
            <a:off x="128467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Shape 91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12" name="Shape 91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13" name="Shape 913"/>
          <p:cNvPicPr preferRelativeResize="0"/>
          <p:nvPr/>
        </p:nvPicPr>
        <p:blipFill>
          <a:blip r:embed="rId3">
            <a:alphaModFix/>
          </a:blip>
          <a:stretch>
            <a:fillRect/>
          </a:stretch>
        </p:blipFill>
        <p:spPr>
          <a:xfrm>
            <a:off x="124710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Shape 91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19" name="Shape 91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20" name="Shape 920"/>
          <p:cNvPicPr preferRelativeResize="0"/>
          <p:nvPr/>
        </p:nvPicPr>
        <p:blipFill>
          <a:blip r:embed="rId3">
            <a:alphaModFix/>
          </a:blip>
          <a:stretch>
            <a:fillRect/>
          </a:stretch>
        </p:blipFill>
        <p:spPr>
          <a:xfrm>
            <a:off x="2553038" y="0"/>
            <a:ext cx="38576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Shape 92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26" name="Shape 92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27" name="Shape 927"/>
          <p:cNvPicPr preferRelativeResize="0"/>
          <p:nvPr/>
        </p:nvPicPr>
        <p:blipFill>
          <a:blip r:embed="rId3">
            <a:alphaModFix/>
          </a:blip>
          <a:stretch>
            <a:fillRect/>
          </a:stretch>
        </p:blipFill>
        <p:spPr>
          <a:xfrm>
            <a:off x="101315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Shape 9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33" name="Shape 93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34" name="Shape 934"/>
          <p:cNvPicPr preferRelativeResize="0"/>
          <p:nvPr/>
        </p:nvPicPr>
        <p:blipFill>
          <a:blip r:embed="rId3">
            <a:alphaModFix/>
          </a:blip>
          <a:stretch>
            <a:fillRect/>
          </a:stretch>
        </p:blipFill>
        <p:spPr>
          <a:xfrm>
            <a:off x="105285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Shape 93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40" name="Shape 94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41" name="Shape 941"/>
          <p:cNvPicPr preferRelativeResize="0"/>
          <p:nvPr/>
        </p:nvPicPr>
        <p:blipFill>
          <a:blip r:embed="rId3">
            <a:alphaModFix/>
          </a:blip>
          <a:stretch>
            <a:fillRect/>
          </a:stretch>
        </p:blipFill>
        <p:spPr>
          <a:xfrm>
            <a:off x="131042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Shape 94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47" name="Shape 94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48" name="Shape 948"/>
          <p:cNvPicPr preferRelativeResize="0"/>
          <p:nvPr/>
        </p:nvPicPr>
        <p:blipFill>
          <a:blip r:embed="rId3">
            <a:alphaModFix/>
          </a:blip>
          <a:stretch>
            <a:fillRect/>
          </a:stretch>
        </p:blipFill>
        <p:spPr>
          <a:xfrm>
            <a:off x="131042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Shape 95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54" name="Shape 95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55" name="Shape 955"/>
          <p:cNvPicPr preferRelativeResize="0"/>
          <p:nvPr/>
        </p:nvPicPr>
        <p:blipFill>
          <a:blip r:embed="rId3">
            <a:alphaModFix/>
          </a:blip>
          <a:stretch>
            <a:fillRect/>
          </a:stretch>
        </p:blipFill>
        <p:spPr>
          <a:xfrm>
            <a:off x="2926538" y="0"/>
            <a:ext cx="38576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One - Images</a:t>
            </a:r>
            <a:endParaRPr/>
          </a:p>
        </p:txBody>
      </p:sp>
      <p:sp>
        <p:nvSpPr>
          <p:cNvPr id="168" name="Shape 16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169" name="Shape 169"/>
          <p:cNvPicPr preferRelativeResize="0"/>
          <p:nvPr/>
        </p:nvPicPr>
        <p:blipFill>
          <a:blip r:embed="rId3">
            <a:alphaModFix/>
          </a:blip>
          <a:stretch>
            <a:fillRect/>
          </a:stretch>
        </p:blipFill>
        <p:spPr>
          <a:xfrm>
            <a:off x="948616" y="1017800"/>
            <a:ext cx="8195384" cy="41257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Shape 96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61" name="Shape 96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62" name="Shape 962"/>
          <p:cNvPicPr preferRelativeResize="0"/>
          <p:nvPr/>
        </p:nvPicPr>
        <p:blipFill>
          <a:blip r:embed="rId3">
            <a:alphaModFix/>
          </a:blip>
          <a:stretch>
            <a:fillRect/>
          </a:stretch>
        </p:blipFill>
        <p:spPr>
          <a:xfrm>
            <a:off x="2771988" y="0"/>
            <a:ext cx="38576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Shape 96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68" name="Shape 96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69" name="Shape 969"/>
          <p:cNvPicPr preferRelativeResize="0"/>
          <p:nvPr/>
        </p:nvPicPr>
        <p:blipFill>
          <a:blip r:embed="rId3">
            <a:alphaModFix/>
          </a:blip>
          <a:stretch>
            <a:fillRect/>
          </a:stretch>
        </p:blipFill>
        <p:spPr>
          <a:xfrm>
            <a:off x="114300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Shape 97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75" name="Shape 97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76" name="Shape 976"/>
          <p:cNvPicPr preferRelativeResize="0"/>
          <p:nvPr/>
        </p:nvPicPr>
        <p:blipFill>
          <a:blip r:embed="rId3">
            <a:alphaModFix/>
          </a:blip>
          <a:stretch>
            <a:fillRect/>
          </a:stretch>
        </p:blipFill>
        <p:spPr>
          <a:xfrm>
            <a:off x="142635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Shape 98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82" name="Shape 98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83" name="Shape 983"/>
          <p:cNvPicPr preferRelativeResize="0"/>
          <p:nvPr/>
        </p:nvPicPr>
        <p:blipFill>
          <a:blip r:embed="rId3">
            <a:alphaModFix/>
          </a:blip>
          <a:stretch>
            <a:fillRect/>
          </a:stretch>
        </p:blipFill>
        <p:spPr>
          <a:xfrm>
            <a:off x="129757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Shape 98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89" name="Shape 98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90" name="Shape 990"/>
          <p:cNvPicPr preferRelativeResize="0"/>
          <p:nvPr/>
        </p:nvPicPr>
        <p:blipFill>
          <a:blip r:embed="rId3">
            <a:alphaModFix/>
          </a:blip>
          <a:stretch>
            <a:fillRect/>
          </a:stretch>
        </p:blipFill>
        <p:spPr>
          <a:xfrm>
            <a:off x="1271800"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Shape 99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996" name="Shape 99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997" name="Shape 997"/>
          <p:cNvPicPr preferRelativeResize="0"/>
          <p:nvPr/>
        </p:nvPicPr>
        <p:blipFill>
          <a:blip r:embed="rId3">
            <a:alphaModFix/>
          </a:blip>
          <a:stretch>
            <a:fillRect/>
          </a:stretch>
        </p:blipFill>
        <p:spPr>
          <a:xfrm>
            <a:off x="1310425" y="0"/>
            <a:ext cx="68580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Shape 1002"/>
          <p:cNvSpPr txBox="1">
            <a:spLocks noGrp="1"/>
          </p:cNvSpPr>
          <p:nvPr>
            <p:ph type="title"/>
          </p:nvPr>
        </p:nvSpPr>
        <p:spPr>
          <a:xfrm>
            <a:off x="311700" y="409999"/>
            <a:ext cx="1214351" cy="4443101"/>
          </a:xfrm>
          <a:prstGeom prst="rect">
            <a:avLst/>
          </a:prstGeom>
        </p:spPr>
        <p:txBody>
          <a:bodyPr spcFirstLastPara="1" vert="vert270" wrap="square" lIns="91425" tIns="91425" rIns="91425" bIns="91425" anchor="t" anchorCtr="0">
            <a:noAutofit/>
          </a:bodyPr>
          <a:lstStyle/>
          <a:p>
            <a:pPr marL="0" lvl="0" indent="0" rtl="0">
              <a:spcBef>
                <a:spcPts val="0"/>
              </a:spcBef>
              <a:spcAft>
                <a:spcPts val="0"/>
              </a:spcAft>
              <a:buNone/>
            </a:pPr>
            <a:r>
              <a:rPr lang="en-US" dirty="0" smtClean="0"/>
              <a:t>Thank You Sponsors</a:t>
            </a:r>
            <a:endParaRPr dirty="0"/>
          </a:p>
        </p:txBody>
      </p:sp>
      <p:sp>
        <p:nvSpPr>
          <p:cNvPr id="1003" name="Shape 100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dirty="0"/>
          </a:p>
        </p:txBody>
      </p:sp>
      <p:pic>
        <p:nvPicPr>
          <p:cNvPr id="1004" name="Shape 1004"/>
          <p:cNvPicPr preferRelativeResize="0"/>
          <p:nvPr/>
        </p:nvPicPr>
        <p:blipFill>
          <a:blip r:embed="rId3">
            <a:alphaModFix/>
          </a:blip>
          <a:stretch>
            <a:fillRect/>
          </a:stretch>
        </p:blipFill>
        <p:spPr>
          <a:xfrm>
            <a:off x="1543555" y="0"/>
            <a:ext cx="7600442"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175" name="Shape 175"/>
          <p:cNvPicPr preferRelativeResize="0"/>
          <p:nvPr/>
        </p:nvPicPr>
        <p:blipFill>
          <a:blip r:embed="rId3">
            <a:alphaModFix/>
          </a:blip>
          <a:stretch>
            <a:fillRect/>
          </a:stretch>
        </p:blipFill>
        <p:spPr>
          <a:xfrm>
            <a:off x="1845657" y="0"/>
            <a:ext cx="7298334"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181" name="Shape 18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182" name="Shape 182"/>
          <p:cNvPicPr preferRelativeResize="0"/>
          <p:nvPr/>
        </p:nvPicPr>
        <p:blipFill>
          <a:blip r:embed="rId3">
            <a:alphaModFix/>
          </a:blip>
          <a:stretch>
            <a:fillRect/>
          </a:stretch>
        </p:blipFill>
        <p:spPr>
          <a:xfrm>
            <a:off x="625375" y="0"/>
            <a:ext cx="8518626"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One - Images</a:t>
            </a:r>
            <a:endParaRPr/>
          </a:p>
        </p:txBody>
      </p:sp>
      <p:sp>
        <p:nvSpPr>
          <p:cNvPr id="188" name="Shape 18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189" name="Shape 189"/>
          <p:cNvPicPr preferRelativeResize="0"/>
          <p:nvPr/>
        </p:nvPicPr>
        <p:blipFill>
          <a:blip r:embed="rId3">
            <a:alphaModFix/>
          </a:blip>
          <a:stretch>
            <a:fillRect/>
          </a:stretch>
        </p:blipFill>
        <p:spPr>
          <a:xfrm>
            <a:off x="0" y="1101689"/>
            <a:ext cx="9143999" cy="404182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One - Images</a:t>
            </a:r>
            <a:endParaRPr/>
          </a:p>
        </p:txBody>
      </p:sp>
      <p:sp>
        <p:nvSpPr>
          <p:cNvPr id="195" name="Shape 19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196" name="Shape 196"/>
          <p:cNvPicPr preferRelativeResize="0"/>
          <p:nvPr/>
        </p:nvPicPr>
        <p:blipFill>
          <a:blip r:embed="rId3">
            <a:alphaModFix/>
          </a:blip>
          <a:stretch>
            <a:fillRect/>
          </a:stretch>
        </p:blipFill>
        <p:spPr>
          <a:xfrm>
            <a:off x="0" y="1229874"/>
            <a:ext cx="9144000" cy="173670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Two </a:t>
            </a:r>
            <a:endParaRPr/>
          </a:p>
        </p:txBody>
      </p:sp>
      <p:sp>
        <p:nvSpPr>
          <p:cNvPr id="202" name="Shape 202"/>
          <p:cNvSpPr txBox="1">
            <a:spLocks noGrp="1"/>
          </p:cNvSpPr>
          <p:nvPr>
            <p:ph type="body" idx="1"/>
          </p:nvPr>
        </p:nvSpPr>
        <p:spPr>
          <a:xfrm>
            <a:off x="311700" y="1229875"/>
            <a:ext cx="87468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latin typeface="Arial"/>
                <a:ea typeface="Arial"/>
                <a:cs typeface="Arial"/>
                <a:sym typeface="Arial"/>
              </a:rPr>
              <a:t>Dawn Sherry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Anthony Spann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Michael Holliday FAIA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Craig Goodman</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Steve </a:t>
            </a:r>
            <a:r>
              <a:rPr lang="en" dirty="0" smtClean="0">
                <a:solidFill>
                  <a:srgbClr val="000000"/>
                </a:solidFill>
                <a:latin typeface="Arial"/>
                <a:ea typeface="Arial"/>
                <a:cs typeface="Arial"/>
                <a:sym typeface="Arial"/>
              </a:rPr>
              <a:t>Welt</a:t>
            </a:r>
            <a:r>
              <a:rPr lang="en-US" dirty="0" smtClean="0">
                <a:solidFill>
                  <a:srgbClr val="000000"/>
                </a:solidFill>
                <a:latin typeface="Arial"/>
                <a:ea typeface="Arial"/>
                <a:cs typeface="Arial"/>
                <a:sym typeface="Arial"/>
              </a:rPr>
              <a:t>on	</a:t>
            </a:r>
            <a:r>
              <a:rPr lang="en"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 </a:t>
            </a:r>
            <a:r>
              <a:rPr lang="en" dirty="0">
                <a:solidFill>
                  <a:srgbClr val="000000"/>
                </a:solidFill>
                <a:latin typeface="Arial"/>
                <a:ea typeface="Arial"/>
                <a:cs typeface="Arial"/>
                <a:sym typeface="Arial"/>
              </a:rPr>
              <a:t>		      </a:t>
            </a:r>
            <a:r>
              <a:rPr lang="en-US" dirty="0" smtClean="0">
                <a:solidFill>
                  <a:srgbClr val="000000"/>
                </a:solidFill>
                <a:latin typeface="Arial"/>
                <a:ea typeface="Arial"/>
                <a:cs typeface="Arial"/>
                <a:sym typeface="Arial"/>
              </a:rPr>
              <a:t>              </a:t>
            </a:r>
            <a:r>
              <a:rPr lang="en" sz="1000" dirty="0" smtClean="0">
                <a:solidFill>
                  <a:srgbClr val="000000"/>
                </a:solidFill>
                <a:latin typeface="Arial"/>
                <a:ea typeface="Arial"/>
                <a:cs typeface="Arial"/>
                <a:sym typeface="Arial"/>
              </a:rPr>
              <a:t>Ortega </a:t>
            </a:r>
            <a:r>
              <a:rPr lang="en" sz="1000" dirty="0">
                <a:solidFill>
                  <a:srgbClr val="000000"/>
                </a:solidFill>
                <a:latin typeface="Arial"/>
                <a:ea typeface="Arial"/>
                <a:cs typeface="Arial"/>
                <a:sym typeface="Arial"/>
              </a:rPr>
              <a:t>to Haley</a:t>
            </a:r>
            <a:endParaRPr sz="100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pic>
        <p:nvPicPr>
          <p:cNvPr id="203" name="Shape 203"/>
          <p:cNvPicPr preferRelativeResize="0"/>
          <p:nvPr/>
        </p:nvPicPr>
        <p:blipFill>
          <a:blip r:embed="rId3">
            <a:alphaModFix/>
          </a:blip>
          <a:stretch>
            <a:fillRect/>
          </a:stretch>
        </p:blipFill>
        <p:spPr>
          <a:xfrm>
            <a:off x="3186350" y="1229875"/>
            <a:ext cx="5809125" cy="13655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Two - Key Points</a:t>
            </a:r>
            <a:endParaRPr/>
          </a:p>
        </p:txBody>
      </p:sp>
      <p:sp>
        <p:nvSpPr>
          <p:cNvPr id="209" name="Shape 20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a:solidFill>
                  <a:srgbClr val="000000"/>
                </a:solidFill>
              </a:rPr>
              <a:t>1) </a:t>
            </a:r>
            <a:r>
              <a:rPr lang="en" sz="1400">
                <a:solidFill>
                  <a:srgbClr val="000000"/>
                </a:solidFill>
              </a:rPr>
              <a:t>Maintain and enhance ground level commercial uses along existing streets and create new Second</a:t>
            </a:r>
            <a:endParaRPr sz="1400">
              <a:solidFill>
                <a:srgbClr val="000000"/>
              </a:solidFill>
            </a:endParaRPr>
          </a:p>
          <a:p>
            <a:pPr marL="0" lvl="0" indent="0" rtl="0">
              <a:spcBef>
                <a:spcPts val="0"/>
              </a:spcBef>
              <a:spcAft>
                <a:spcPts val="0"/>
              </a:spcAft>
              <a:buNone/>
            </a:pPr>
            <a:r>
              <a:rPr lang="en" sz="1400">
                <a:solidFill>
                  <a:srgbClr val="000000"/>
                </a:solidFill>
              </a:rPr>
              <a:t>Floor Office / Professional / Live-Work Housing with additional Third and Fourth Level Housing above</a:t>
            </a:r>
            <a:endParaRPr sz="1400">
              <a:solidFill>
                <a:srgbClr val="000000"/>
              </a:solidFill>
            </a:endParaRPr>
          </a:p>
          <a:p>
            <a:pPr marL="0" lvl="0" indent="0" rtl="0">
              <a:spcBef>
                <a:spcPts val="0"/>
              </a:spcBef>
              <a:spcAft>
                <a:spcPts val="0"/>
              </a:spcAft>
              <a:buNone/>
            </a:pPr>
            <a:r>
              <a:rPr lang="en" sz="1400">
                <a:solidFill>
                  <a:srgbClr val="000000"/>
                </a:solidFill>
              </a:rPr>
              <a:t>and include reduced parking required in the downtown core.</a:t>
            </a:r>
            <a:endParaRPr sz="1400">
              <a:solidFill>
                <a:srgbClr val="000000"/>
              </a:solidFill>
            </a:endParaRPr>
          </a:p>
          <a:p>
            <a:pPr marL="0" lvl="0" indent="0" rtl="0">
              <a:spcBef>
                <a:spcPts val="0"/>
              </a:spcBef>
              <a:spcAft>
                <a:spcPts val="0"/>
              </a:spcAft>
              <a:buNone/>
            </a:pPr>
            <a:endParaRPr sz="1400">
              <a:solidFill>
                <a:srgbClr val="000000"/>
              </a:solidFill>
            </a:endParaRPr>
          </a:p>
          <a:p>
            <a:pPr marL="0" lvl="0" indent="0" rtl="0">
              <a:spcBef>
                <a:spcPts val="0"/>
              </a:spcBef>
              <a:spcAft>
                <a:spcPts val="0"/>
              </a:spcAft>
              <a:buNone/>
            </a:pPr>
            <a:r>
              <a:rPr lang="en" sz="2400">
                <a:solidFill>
                  <a:srgbClr val="000000"/>
                </a:solidFill>
              </a:rPr>
              <a:t>2) </a:t>
            </a:r>
            <a:r>
              <a:rPr lang="en" sz="1400">
                <a:solidFill>
                  <a:srgbClr val="000000"/>
                </a:solidFill>
              </a:rPr>
              <a:t>Create a continuous network of interlinking paseos and pedestrian oriented roadways to encourage</a:t>
            </a:r>
            <a:endParaRPr sz="1400">
              <a:solidFill>
                <a:srgbClr val="000000"/>
              </a:solidFill>
            </a:endParaRPr>
          </a:p>
          <a:p>
            <a:pPr marL="0" lvl="0" indent="0" rtl="0">
              <a:spcBef>
                <a:spcPts val="0"/>
              </a:spcBef>
              <a:spcAft>
                <a:spcPts val="0"/>
              </a:spcAft>
              <a:buNone/>
            </a:pPr>
            <a:r>
              <a:rPr lang="en" sz="1400">
                <a:solidFill>
                  <a:srgbClr val="000000"/>
                </a:solidFill>
              </a:rPr>
              <a:t>human scale use, promote social interaction and encourage commercial business vitality</a:t>
            </a:r>
            <a:endParaRPr sz="1400">
              <a:solidFill>
                <a:srgbClr val="000000"/>
              </a:solidFill>
            </a:endParaRPr>
          </a:p>
          <a:p>
            <a:pPr marL="0" lvl="0" indent="0" rtl="0">
              <a:spcBef>
                <a:spcPts val="0"/>
              </a:spcBef>
              <a:spcAft>
                <a:spcPts val="0"/>
              </a:spcAft>
              <a:buNone/>
            </a:pPr>
            <a:endParaRPr sz="1400">
              <a:solidFill>
                <a:srgbClr val="000000"/>
              </a:solidFill>
            </a:endParaRPr>
          </a:p>
          <a:p>
            <a:pPr marL="0" lvl="0" indent="0" rtl="0">
              <a:spcBef>
                <a:spcPts val="0"/>
              </a:spcBef>
              <a:spcAft>
                <a:spcPts val="0"/>
              </a:spcAft>
              <a:buNone/>
            </a:pPr>
            <a:r>
              <a:rPr lang="en" sz="2400">
                <a:solidFill>
                  <a:srgbClr val="000000"/>
                </a:solidFill>
              </a:rPr>
              <a:t>3) </a:t>
            </a:r>
            <a:r>
              <a:rPr lang="en" sz="1400">
                <a:solidFill>
                  <a:srgbClr val="000000"/>
                </a:solidFill>
              </a:rPr>
              <a:t>Work within the fabric of existing historical architecture in the downtown core to maintain and enhance buildings of historical significance and yet allow for neighborhood </a:t>
            </a:r>
            <a:endParaRPr sz="1400">
              <a:solidFill>
                <a:srgbClr val="000000"/>
              </a:solidFill>
            </a:endParaRPr>
          </a:p>
          <a:p>
            <a:pPr marL="0" lvl="0" indent="0" rtl="0">
              <a:spcBef>
                <a:spcPts val="0"/>
              </a:spcBef>
              <a:spcAft>
                <a:spcPts val="0"/>
              </a:spcAft>
              <a:buNone/>
            </a:pPr>
            <a:r>
              <a:rPr lang="en" sz="1400">
                <a:solidFill>
                  <a:srgbClr val="000000"/>
                </a:solidFill>
              </a:rPr>
              <a:t>partnering to create Santa Barbara style additional housing above.</a:t>
            </a:r>
            <a:endParaRPr sz="1400">
              <a:solidFill>
                <a:srgbClr val="000000"/>
              </a:solidFil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State Street Corridor: The Challenge</a:t>
            </a:r>
            <a:endParaRPr/>
          </a:p>
        </p:txBody>
      </p:sp>
      <p:sp>
        <p:nvSpPr>
          <p:cNvPr id="93" name="Shape 93"/>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rtl="0">
              <a:lnSpc>
                <a:spcPct val="98181"/>
              </a:lnSpc>
              <a:spcBef>
                <a:spcPts val="0"/>
              </a:spcBef>
              <a:spcAft>
                <a:spcPts val="0"/>
              </a:spcAft>
              <a:buNone/>
            </a:pPr>
            <a:r>
              <a:rPr lang="en" sz="2000">
                <a:solidFill>
                  <a:srgbClr val="000000"/>
                </a:solidFill>
                <a:latin typeface="Arial"/>
                <a:ea typeface="Arial"/>
                <a:cs typeface="Arial"/>
                <a:sym typeface="Arial"/>
              </a:rPr>
              <a:t>•</a:t>
            </a:r>
            <a:r>
              <a:rPr lang="en" sz="2000">
                <a:solidFill>
                  <a:srgbClr val="000000"/>
                </a:solidFill>
                <a:latin typeface="Calibri"/>
                <a:ea typeface="Calibri"/>
                <a:cs typeface="Calibri"/>
                <a:sym typeface="Calibri"/>
              </a:rPr>
              <a:t>The “Amazon effect” of increasing storefront vacancies and loss of major anchor stores</a:t>
            </a:r>
            <a:endParaRPr sz="2000">
              <a:solidFill>
                <a:srgbClr val="000000"/>
              </a:solidFill>
              <a:latin typeface="Calibri"/>
              <a:ea typeface="Calibri"/>
              <a:cs typeface="Calibri"/>
              <a:sym typeface="Calibri"/>
            </a:endParaRPr>
          </a:p>
          <a:p>
            <a:pPr marL="0" lvl="0" indent="0" rtl="0">
              <a:lnSpc>
                <a:spcPct val="98181"/>
              </a:lnSpc>
              <a:spcBef>
                <a:spcPts val="600"/>
              </a:spcBef>
              <a:spcAft>
                <a:spcPts val="0"/>
              </a:spcAft>
              <a:buNone/>
            </a:pPr>
            <a:endParaRPr sz="2000">
              <a:solidFill>
                <a:srgbClr val="000000"/>
              </a:solidFill>
              <a:latin typeface="Calibri"/>
              <a:ea typeface="Calibri"/>
              <a:cs typeface="Calibri"/>
              <a:sym typeface="Calibri"/>
            </a:endParaRPr>
          </a:p>
          <a:p>
            <a:pPr marL="0" lvl="0" indent="0" rtl="0">
              <a:lnSpc>
                <a:spcPct val="98181"/>
              </a:lnSpc>
              <a:spcBef>
                <a:spcPts val="600"/>
              </a:spcBef>
              <a:spcAft>
                <a:spcPts val="0"/>
              </a:spcAft>
              <a:buNone/>
            </a:pPr>
            <a:r>
              <a:rPr lang="en" sz="2000">
                <a:solidFill>
                  <a:srgbClr val="000000"/>
                </a:solidFill>
                <a:latin typeface="Arial"/>
                <a:ea typeface="Arial"/>
                <a:cs typeface="Arial"/>
                <a:sym typeface="Arial"/>
              </a:rPr>
              <a:t>•</a:t>
            </a:r>
            <a:r>
              <a:rPr lang="en" sz="2000">
                <a:solidFill>
                  <a:srgbClr val="000000"/>
                </a:solidFill>
                <a:latin typeface="Calibri"/>
                <a:ea typeface="Calibri"/>
                <a:cs typeface="Calibri"/>
                <a:sym typeface="Calibri"/>
              </a:rPr>
              <a:t>Persistent impact of homelessness and vagrancy</a:t>
            </a:r>
            <a:endParaRPr sz="2000">
              <a:solidFill>
                <a:srgbClr val="000000"/>
              </a:solidFill>
              <a:latin typeface="Calibri"/>
              <a:ea typeface="Calibri"/>
              <a:cs typeface="Calibri"/>
              <a:sym typeface="Calibri"/>
            </a:endParaRPr>
          </a:p>
          <a:p>
            <a:pPr marL="0" lvl="0" indent="0" rtl="0">
              <a:lnSpc>
                <a:spcPct val="98181"/>
              </a:lnSpc>
              <a:spcBef>
                <a:spcPts val="600"/>
              </a:spcBef>
              <a:spcAft>
                <a:spcPts val="0"/>
              </a:spcAft>
              <a:buNone/>
            </a:pPr>
            <a:endParaRPr sz="2000">
              <a:solidFill>
                <a:srgbClr val="000000"/>
              </a:solidFill>
              <a:latin typeface="Calibri"/>
              <a:ea typeface="Calibri"/>
              <a:cs typeface="Calibri"/>
              <a:sym typeface="Calibri"/>
            </a:endParaRPr>
          </a:p>
          <a:p>
            <a:pPr marL="0" lvl="0" indent="0" rtl="0">
              <a:lnSpc>
                <a:spcPct val="98181"/>
              </a:lnSpc>
              <a:spcBef>
                <a:spcPts val="600"/>
              </a:spcBef>
              <a:spcAft>
                <a:spcPts val="0"/>
              </a:spcAft>
              <a:buNone/>
            </a:pPr>
            <a:r>
              <a:rPr lang="en" sz="2000">
                <a:solidFill>
                  <a:srgbClr val="000000"/>
                </a:solidFill>
                <a:latin typeface="Arial"/>
                <a:ea typeface="Arial"/>
                <a:cs typeface="Arial"/>
                <a:sym typeface="Arial"/>
              </a:rPr>
              <a:t>•</a:t>
            </a:r>
            <a:r>
              <a:rPr lang="en" sz="2000">
                <a:solidFill>
                  <a:srgbClr val="000000"/>
                </a:solidFill>
                <a:latin typeface="Calibri"/>
                <a:ea typeface="Calibri"/>
                <a:cs typeface="Calibri"/>
                <a:sym typeface="Calibri"/>
              </a:rPr>
              <a:t>Ensuring the vitality of downtown</a:t>
            </a:r>
            <a:endParaRPr sz="2000">
              <a:solidFill>
                <a:srgbClr val="000000"/>
              </a:solidFill>
              <a:latin typeface="Calibri"/>
              <a:ea typeface="Calibri"/>
              <a:cs typeface="Calibri"/>
              <a:sym typeface="Calibri"/>
            </a:endParaRPr>
          </a:p>
          <a:p>
            <a:pPr marL="0" lvl="0" indent="0" rtl="0">
              <a:lnSpc>
                <a:spcPct val="98181"/>
              </a:lnSpc>
              <a:spcBef>
                <a:spcPts val="600"/>
              </a:spcBef>
              <a:spcAft>
                <a:spcPts val="0"/>
              </a:spcAft>
              <a:buNone/>
            </a:pPr>
            <a:endParaRPr sz="2000">
              <a:solidFill>
                <a:srgbClr val="000000"/>
              </a:solidFill>
              <a:latin typeface="Calibri"/>
              <a:ea typeface="Calibri"/>
              <a:cs typeface="Calibri"/>
              <a:sym typeface="Calibri"/>
            </a:endParaRPr>
          </a:p>
          <a:p>
            <a:pPr marL="0" lvl="0" indent="0" rtl="0">
              <a:lnSpc>
                <a:spcPct val="98181"/>
              </a:lnSpc>
              <a:spcBef>
                <a:spcPts val="600"/>
              </a:spcBef>
              <a:spcAft>
                <a:spcPts val="0"/>
              </a:spcAft>
              <a:buNone/>
            </a:pPr>
            <a:r>
              <a:rPr lang="en" sz="2000">
                <a:solidFill>
                  <a:srgbClr val="000000"/>
                </a:solidFill>
                <a:latin typeface="Arial"/>
                <a:ea typeface="Arial"/>
                <a:cs typeface="Arial"/>
                <a:sym typeface="Arial"/>
              </a:rPr>
              <a:t>•</a:t>
            </a:r>
            <a:r>
              <a:rPr lang="en" sz="2000">
                <a:solidFill>
                  <a:srgbClr val="000000"/>
                </a:solidFill>
                <a:latin typeface="Calibri"/>
                <a:ea typeface="Calibri"/>
                <a:cs typeface="Calibri"/>
                <a:sym typeface="Calibri"/>
              </a:rPr>
              <a:t>Creation of a long term vision </a:t>
            </a:r>
            <a:endParaRPr sz="2000">
              <a:solidFill>
                <a:srgbClr val="000000"/>
              </a:solidFill>
              <a:latin typeface="Calibri"/>
              <a:ea typeface="Calibri"/>
              <a:cs typeface="Calibri"/>
              <a:sym typeface="Calibri"/>
            </a:endParaRPr>
          </a:p>
          <a:p>
            <a:pPr marL="0" lvl="0" indent="0">
              <a:spcBef>
                <a:spcPts val="600"/>
              </a:spcBef>
              <a:spcAft>
                <a:spcPts val="1600"/>
              </a:spcAft>
              <a:buNone/>
            </a:pPr>
            <a:endParaRPr/>
          </a:p>
        </p:txBody>
      </p:sp>
      <p:sp>
        <p:nvSpPr>
          <p:cNvPr id="3" name="Text Placeholder 2"/>
          <p:cNvSpPr>
            <a:spLocks noGrp="1"/>
          </p:cNvSpPr>
          <p:nvPr>
            <p:ph type="body" idx="2"/>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Two </a:t>
            </a:r>
            <a:endParaRPr/>
          </a:p>
          <a:p>
            <a:pPr marL="0" lvl="0" indent="0" rtl="0">
              <a:spcBef>
                <a:spcPts val="0"/>
              </a:spcBef>
              <a:spcAft>
                <a:spcPts val="0"/>
              </a:spcAft>
              <a:buNone/>
            </a:pPr>
            <a:r>
              <a:rPr lang="en"/>
              <a:t>Quadrant</a:t>
            </a:r>
            <a:endParaRPr/>
          </a:p>
        </p:txBody>
      </p:sp>
      <p:sp>
        <p:nvSpPr>
          <p:cNvPr id="215" name="Shape 21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lang="en-US" dirty="0" smtClean="0"/>
          </a:p>
          <a:p>
            <a:pPr marL="0" lvl="0" indent="0" rtl="0">
              <a:spcBef>
                <a:spcPts val="0"/>
              </a:spcBef>
              <a:spcAft>
                <a:spcPts val="1600"/>
              </a:spcAft>
              <a:buNone/>
            </a:pPr>
            <a:r>
              <a:rPr lang="en-US" dirty="0" smtClean="0"/>
              <a:t>Ortega to Haley</a:t>
            </a:r>
            <a:endParaRPr dirty="0"/>
          </a:p>
        </p:txBody>
      </p:sp>
      <p:pic>
        <p:nvPicPr>
          <p:cNvPr id="216" name="Shape 216"/>
          <p:cNvPicPr preferRelativeResize="0"/>
          <p:nvPr/>
        </p:nvPicPr>
        <p:blipFill>
          <a:blip r:embed="rId3">
            <a:alphaModFix/>
          </a:blip>
          <a:stretch>
            <a:fillRect/>
          </a:stretch>
        </p:blipFill>
        <p:spPr>
          <a:xfrm>
            <a:off x="4030456" y="0"/>
            <a:ext cx="5113536" cy="514349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Two - Images</a:t>
            </a:r>
            <a:endParaRPr/>
          </a:p>
        </p:txBody>
      </p:sp>
      <p:sp>
        <p:nvSpPr>
          <p:cNvPr id="222" name="Shape 22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23" name="Shape 223"/>
          <p:cNvPicPr preferRelativeResize="0"/>
          <p:nvPr/>
        </p:nvPicPr>
        <p:blipFill>
          <a:blip r:embed="rId3">
            <a:alphaModFix/>
          </a:blip>
          <a:stretch>
            <a:fillRect/>
          </a:stretch>
        </p:blipFill>
        <p:spPr>
          <a:xfrm>
            <a:off x="0" y="1229886"/>
            <a:ext cx="9144002" cy="24260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Two </a:t>
            </a:r>
            <a:endParaRPr/>
          </a:p>
          <a:p>
            <a:pPr marL="0" lvl="0" indent="0" rtl="0">
              <a:spcBef>
                <a:spcPts val="0"/>
              </a:spcBef>
              <a:spcAft>
                <a:spcPts val="0"/>
              </a:spcAft>
              <a:buNone/>
            </a:pPr>
            <a:r>
              <a:rPr lang="en"/>
              <a:t>Images</a:t>
            </a:r>
            <a:endParaRPr/>
          </a:p>
        </p:txBody>
      </p:sp>
      <p:sp>
        <p:nvSpPr>
          <p:cNvPr id="229" name="Shape 22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30" name="Shape 230"/>
          <p:cNvPicPr preferRelativeResize="0"/>
          <p:nvPr/>
        </p:nvPicPr>
        <p:blipFill>
          <a:blip r:embed="rId3">
            <a:alphaModFix/>
          </a:blip>
          <a:stretch>
            <a:fillRect/>
          </a:stretch>
        </p:blipFill>
        <p:spPr>
          <a:xfrm>
            <a:off x="2286000" y="0"/>
            <a:ext cx="6857999"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Two </a:t>
            </a:r>
            <a:endParaRPr/>
          </a:p>
          <a:p>
            <a:pPr marL="0" lvl="0" indent="0" rtl="0">
              <a:spcBef>
                <a:spcPts val="0"/>
              </a:spcBef>
              <a:spcAft>
                <a:spcPts val="0"/>
              </a:spcAft>
              <a:buNone/>
            </a:pPr>
            <a:r>
              <a:rPr lang="en"/>
              <a:t>Images</a:t>
            </a:r>
            <a:endParaRPr/>
          </a:p>
        </p:txBody>
      </p:sp>
      <p:sp>
        <p:nvSpPr>
          <p:cNvPr id="236" name="Shape 23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37" name="Shape 237"/>
          <p:cNvPicPr preferRelativeResize="0"/>
          <p:nvPr/>
        </p:nvPicPr>
        <p:blipFill>
          <a:blip r:embed="rId3">
            <a:alphaModFix/>
          </a:blip>
          <a:stretch>
            <a:fillRect/>
          </a:stretch>
        </p:blipFill>
        <p:spPr>
          <a:xfrm>
            <a:off x="2286000" y="0"/>
            <a:ext cx="6857999"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Two - Images</a:t>
            </a:r>
            <a:endParaRPr/>
          </a:p>
        </p:txBody>
      </p:sp>
      <p:sp>
        <p:nvSpPr>
          <p:cNvPr id="243" name="Shape 24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44" name="Shape 244"/>
          <p:cNvPicPr preferRelativeResize="0"/>
          <p:nvPr/>
        </p:nvPicPr>
        <p:blipFill>
          <a:blip r:embed="rId3">
            <a:alphaModFix/>
          </a:blip>
          <a:stretch>
            <a:fillRect/>
          </a:stretch>
        </p:blipFill>
        <p:spPr>
          <a:xfrm>
            <a:off x="0" y="1017790"/>
            <a:ext cx="9143998" cy="28510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Two - Images</a:t>
            </a:r>
            <a:endParaRPr/>
          </a:p>
        </p:txBody>
      </p:sp>
      <p:sp>
        <p:nvSpPr>
          <p:cNvPr id="250" name="Shape 25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51" name="Shape 251"/>
          <p:cNvPicPr preferRelativeResize="0"/>
          <p:nvPr/>
        </p:nvPicPr>
        <p:blipFill>
          <a:blip r:embed="rId3">
            <a:alphaModFix/>
          </a:blip>
          <a:stretch>
            <a:fillRect/>
          </a:stretch>
        </p:blipFill>
        <p:spPr>
          <a:xfrm>
            <a:off x="4571993" y="0"/>
            <a:ext cx="4645464"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Two </a:t>
            </a:r>
            <a:endParaRPr/>
          </a:p>
          <a:p>
            <a:pPr marL="0" lvl="0" indent="0" rtl="0">
              <a:spcBef>
                <a:spcPts val="0"/>
              </a:spcBef>
              <a:spcAft>
                <a:spcPts val="0"/>
              </a:spcAft>
              <a:buNone/>
            </a:pPr>
            <a:r>
              <a:rPr lang="en"/>
              <a:t>Images</a:t>
            </a:r>
            <a:endParaRPr/>
          </a:p>
        </p:txBody>
      </p:sp>
      <p:sp>
        <p:nvSpPr>
          <p:cNvPr id="257" name="Shape 25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58" name="Shape 258"/>
          <p:cNvPicPr preferRelativeResize="0"/>
          <p:nvPr/>
        </p:nvPicPr>
        <p:blipFill>
          <a:blip r:embed="rId3">
            <a:alphaModFix/>
          </a:blip>
          <a:stretch>
            <a:fillRect/>
          </a:stretch>
        </p:blipFill>
        <p:spPr>
          <a:xfrm>
            <a:off x="3082450" y="0"/>
            <a:ext cx="621430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Three </a:t>
            </a:r>
            <a:endParaRPr/>
          </a:p>
        </p:txBody>
      </p:sp>
      <p:sp>
        <p:nvSpPr>
          <p:cNvPr id="264" name="Shape 264"/>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rPr>
              <a:t>Keith Rivera AIA</a:t>
            </a:r>
            <a:endParaRPr dirty="0">
              <a:solidFill>
                <a:srgbClr val="000000"/>
              </a:solidFill>
            </a:endParaRPr>
          </a:p>
          <a:p>
            <a:pPr marL="0" lvl="0" indent="0" rtl="0">
              <a:spcBef>
                <a:spcPts val="0"/>
              </a:spcBef>
              <a:spcAft>
                <a:spcPts val="0"/>
              </a:spcAft>
              <a:buNone/>
            </a:pPr>
            <a:r>
              <a:rPr lang="en" dirty="0">
                <a:solidFill>
                  <a:srgbClr val="000000"/>
                </a:solidFill>
              </a:rPr>
              <a:t>Marcus Schiff</a:t>
            </a:r>
            <a:endParaRPr dirty="0">
              <a:solidFill>
                <a:srgbClr val="000000"/>
              </a:solidFill>
            </a:endParaRPr>
          </a:p>
          <a:p>
            <a:pPr marL="0" lvl="0" indent="0" rtl="0">
              <a:spcBef>
                <a:spcPts val="0"/>
              </a:spcBef>
              <a:spcAft>
                <a:spcPts val="0"/>
              </a:spcAft>
              <a:buNone/>
            </a:pPr>
            <a:r>
              <a:rPr lang="en" dirty="0">
                <a:solidFill>
                  <a:srgbClr val="000000"/>
                </a:solidFill>
              </a:rPr>
              <a:t>Paul Rupp AIA</a:t>
            </a:r>
            <a:endParaRPr dirty="0">
              <a:solidFill>
                <a:srgbClr val="000000"/>
              </a:solidFill>
            </a:endParaRPr>
          </a:p>
          <a:p>
            <a:pPr marL="0" lvl="0" indent="0" rtl="0">
              <a:spcBef>
                <a:spcPts val="0"/>
              </a:spcBef>
              <a:spcAft>
                <a:spcPts val="0"/>
              </a:spcAft>
              <a:buNone/>
            </a:pPr>
            <a:r>
              <a:rPr lang="en" dirty="0">
                <a:solidFill>
                  <a:srgbClr val="000000"/>
                </a:solidFill>
              </a:rPr>
              <a:t>Jolie Wah AIA</a:t>
            </a:r>
            <a:endParaRPr dirty="0">
              <a:solidFill>
                <a:srgbClr val="000000"/>
              </a:solidFill>
            </a:endParaRPr>
          </a:p>
          <a:p>
            <a:pPr marL="0" lvl="0" indent="0" rtl="0">
              <a:spcBef>
                <a:spcPts val="0"/>
              </a:spcBef>
              <a:spcAft>
                <a:spcPts val="0"/>
              </a:spcAft>
              <a:buNone/>
            </a:pPr>
            <a:r>
              <a:rPr lang="en" dirty="0">
                <a:solidFill>
                  <a:srgbClr val="000000"/>
                </a:solidFill>
              </a:rPr>
              <a:t>Sampada Lele						</a:t>
            </a:r>
            <a:r>
              <a:rPr lang="en-US" dirty="0" smtClean="0">
                <a:solidFill>
                  <a:srgbClr val="000000"/>
                </a:solidFill>
              </a:rPr>
              <a:t>            </a:t>
            </a:r>
            <a:r>
              <a:rPr lang="en" sz="1050" dirty="0" smtClean="0">
                <a:solidFill>
                  <a:srgbClr val="000000"/>
                </a:solidFill>
                <a:latin typeface="Arial"/>
                <a:ea typeface="Arial"/>
                <a:cs typeface="Arial"/>
                <a:sym typeface="Arial"/>
              </a:rPr>
              <a:t>De </a:t>
            </a:r>
            <a:r>
              <a:rPr lang="en" sz="1050" dirty="0">
                <a:solidFill>
                  <a:srgbClr val="000000"/>
                </a:solidFill>
                <a:latin typeface="Arial"/>
                <a:ea typeface="Arial"/>
                <a:cs typeface="Arial"/>
                <a:sym typeface="Arial"/>
              </a:rPr>
              <a:t>La Guerra to Cota</a:t>
            </a:r>
            <a:endParaRPr dirty="0">
              <a:solidFill>
                <a:srgbClr val="000000"/>
              </a:solidFill>
            </a:endParaRPr>
          </a:p>
          <a:p>
            <a:pPr marL="0" lvl="0" indent="0" rtl="0">
              <a:spcBef>
                <a:spcPts val="0"/>
              </a:spcBef>
              <a:spcAft>
                <a:spcPts val="1600"/>
              </a:spcAft>
              <a:buNone/>
            </a:pPr>
            <a:endParaRPr dirty="0"/>
          </a:p>
        </p:txBody>
      </p:sp>
      <p:pic>
        <p:nvPicPr>
          <p:cNvPr id="265" name="Shape 265"/>
          <p:cNvPicPr preferRelativeResize="0"/>
          <p:nvPr/>
        </p:nvPicPr>
        <p:blipFill>
          <a:blip r:embed="rId3">
            <a:alphaModFix/>
          </a:blip>
          <a:stretch>
            <a:fillRect/>
          </a:stretch>
        </p:blipFill>
        <p:spPr>
          <a:xfrm>
            <a:off x="2886250" y="1132200"/>
            <a:ext cx="6086850" cy="1536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Team Three </a:t>
            </a:r>
            <a:endParaRPr dirty="0"/>
          </a:p>
          <a:p>
            <a:pPr marL="0" lvl="0" indent="0">
              <a:spcBef>
                <a:spcPts val="0"/>
              </a:spcBef>
              <a:spcAft>
                <a:spcPts val="0"/>
              </a:spcAft>
              <a:buNone/>
            </a:pPr>
            <a:r>
              <a:rPr lang="en-US" dirty="0" smtClean="0"/>
              <a:t>Quadrant</a:t>
            </a:r>
            <a:endParaRPr dirty="0"/>
          </a:p>
        </p:txBody>
      </p:sp>
      <p:sp>
        <p:nvSpPr>
          <p:cNvPr id="271" name="Shape 27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lang="en-US" dirty="0" smtClean="0"/>
          </a:p>
          <a:p>
            <a:pPr marL="0" lvl="0" indent="0">
              <a:spcBef>
                <a:spcPts val="0"/>
              </a:spcBef>
              <a:spcAft>
                <a:spcPts val="1600"/>
              </a:spcAft>
              <a:buNone/>
            </a:pPr>
            <a:r>
              <a:rPr lang="en-US" dirty="0" smtClean="0"/>
              <a:t>De La Guerra to </a:t>
            </a:r>
            <a:r>
              <a:rPr lang="en-US" dirty="0" err="1" smtClean="0"/>
              <a:t>Cota</a:t>
            </a:r>
            <a:endParaRPr dirty="0"/>
          </a:p>
        </p:txBody>
      </p:sp>
      <p:pic>
        <p:nvPicPr>
          <p:cNvPr id="272" name="Shape 272"/>
          <p:cNvPicPr preferRelativeResize="0"/>
          <p:nvPr/>
        </p:nvPicPr>
        <p:blipFill rotWithShape="1">
          <a:blip r:embed="rId3">
            <a:alphaModFix/>
          </a:blip>
          <a:srcRect l="6737" t="10335" r="11552" b="12919"/>
          <a:stretch/>
        </p:blipFill>
        <p:spPr>
          <a:xfrm>
            <a:off x="3268703" y="0"/>
            <a:ext cx="5885142" cy="51519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t>Team </a:t>
            </a:r>
            <a:r>
              <a:rPr lang="en-US" dirty="0" smtClean="0"/>
              <a:t>Three </a:t>
            </a:r>
            <a:r>
              <a:rPr lang="en" dirty="0" smtClean="0"/>
              <a:t>- </a:t>
            </a:r>
            <a:r>
              <a:rPr lang="en" dirty="0"/>
              <a:t>Key Points</a:t>
            </a:r>
            <a:endParaRPr dirty="0"/>
          </a:p>
        </p:txBody>
      </p:sp>
      <p:sp>
        <p:nvSpPr>
          <p:cNvPr id="209" name="Shape 20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114300" indent="0">
              <a:buNone/>
            </a:pPr>
            <a:r>
              <a:rPr lang="en-US" sz="2400" dirty="0">
                <a:solidFill>
                  <a:srgbClr val="000000"/>
                </a:solidFill>
              </a:rPr>
              <a:t>1)</a:t>
            </a:r>
            <a:r>
              <a:rPr lang="en-US" sz="1400" dirty="0" smtClean="0">
                <a:solidFill>
                  <a:srgbClr val="000000"/>
                </a:solidFill>
              </a:rPr>
              <a:t> Insert </a:t>
            </a:r>
            <a:r>
              <a:rPr lang="en-US" sz="1400" dirty="0">
                <a:solidFill>
                  <a:srgbClr val="000000"/>
                </a:solidFill>
              </a:rPr>
              <a:t>higher residential densities along the periphery of State St., along </a:t>
            </a:r>
            <a:r>
              <a:rPr lang="en-US" sz="1400" dirty="0" err="1">
                <a:solidFill>
                  <a:srgbClr val="000000"/>
                </a:solidFill>
              </a:rPr>
              <a:t>Anacapa</a:t>
            </a:r>
            <a:r>
              <a:rPr lang="en-US" sz="1400" dirty="0">
                <a:solidFill>
                  <a:srgbClr val="000000"/>
                </a:solidFill>
              </a:rPr>
              <a:t> and Chapala, to allow State St. to retain a smaller Pedestrian Scale.</a:t>
            </a:r>
          </a:p>
          <a:p>
            <a:pPr marL="114300" indent="0">
              <a:buNone/>
            </a:pPr>
            <a:r>
              <a:rPr lang="en" sz="2400" dirty="0" smtClean="0">
                <a:solidFill>
                  <a:srgbClr val="000000"/>
                </a:solidFill>
              </a:rPr>
              <a:t>2) </a:t>
            </a:r>
            <a:r>
              <a:rPr lang="en-US" sz="1400" dirty="0">
                <a:solidFill>
                  <a:srgbClr val="000000"/>
                </a:solidFill>
              </a:rPr>
              <a:t>Utilize the numerous downtown surface parking lots and underutilized one story parcels for new downtown residential development to activate State St</a:t>
            </a:r>
            <a:r>
              <a:rPr lang="en-US" sz="1400" dirty="0" smtClean="0">
                <a:solidFill>
                  <a:srgbClr val="000000"/>
                </a:solidFill>
              </a:rPr>
              <a:t>.</a:t>
            </a:r>
            <a:endParaRPr sz="1400" dirty="0">
              <a:solidFill>
                <a:srgbClr val="000000"/>
              </a:solidFill>
            </a:endParaRPr>
          </a:p>
          <a:p>
            <a:pPr marL="114300" indent="0">
              <a:buNone/>
            </a:pPr>
            <a:r>
              <a:rPr lang="en" sz="2400" dirty="0" smtClean="0">
                <a:solidFill>
                  <a:srgbClr val="000000"/>
                </a:solidFill>
              </a:rPr>
              <a:t>3)</a:t>
            </a:r>
            <a:r>
              <a:rPr lang="en-US" dirty="0"/>
              <a:t> </a:t>
            </a:r>
            <a:r>
              <a:rPr lang="en-US" sz="1400" dirty="0">
                <a:solidFill>
                  <a:srgbClr val="000000"/>
                </a:solidFill>
              </a:rPr>
              <a:t>Insert mid-block open spaces to serve, and as a catalyst for, new downtown residential development. Connect these space to the existing </a:t>
            </a:r>
            <a:r>
              <a:rPr lang="en-US" sz="1400" dirty="0" err="1">
                <a:solidFill>
                  <a:srgbClr val="000000"/>
                </a:solidFill>
              </a:rPr>
              <a:t>Paseo</a:t>
            </a:r>
            <a:r>
              <a:rPr lang="en-US" sz="1400" dirty="0">
                <a:solidFill>
                  <a:srgbClr val="000000"/>
                </a:solidFill>
              </a:rPr>
              <a:t> system as an expansion of downtown </a:t>
            </a:r>
            <a:r>
              <a:rPr lang="en-US" sz="1400" dirty="0" err="1">
                <a:solidFill>
                  <a:srgbClr val="000000"/>
                </a:solidFill>
              </a:rPr>
              <a:t>Paseos</a:t>
            </a:r>
            <a:r>
              <a:rPr lang="en-US" sz="1400" dirty="0" smtClean="0">
                <a:solidFill>
                  <a:srgbClr val="000000"/>
                </a:solidFill>
              </a:rPr>
              <a:t>.</a:t>
            </a:r>
            <a:endParaRPr lang="en-US" sz="1400" dirty="0">
              <a:solidFill>
                <a:srgbClr val="000000"/>
              </a:solidFill>
            </a:endParaRPr>
          </a:p>
          <a:p>
            <a:pPr marL="114300" indent="0">
              <a:buNone/>
            </a:pPr>
            <a:r>
              <a:rPr lang="en-US" sz="2400" dirty="0" smtClean="0">
                <a:solidFill>
                  <a:srgbClr val="000000"/>
                </a:solidFill>
              </a:rPr>
              <a:t>4</a:t>
            </a:r>
            <a:r>
              <a:rPr lang="en" sz="2400" dirty="0" smtClean="0">
                <a:solidFill>
                  <a:srgbClr val="000000"/>
                </a:solidFill>
              </a:rPr>
              <a:t>)</a:t>
            </a:r>
            <a:r>
              <a:rPr lang="en-US" sz="1400" dirty="0" smtClean="0"/>
              <a:t> </a:t>
            </a:r>
            <a:r>
              <a:rPr lang="en-US" sz="1400" dirty="0">
                <a:solidFill>
                  <a:srgbClr val="000000"/>
                </a:solidFill>
              </a:rPr>
              <a:t>Re-</a:t>
            </a:r>
            <a:r>
              <a:rPr lang="en-US" sz="1400" dirty="0" err="1">
                <a:solidFill>
                  <a:srgbClr val="000000"/>
                </a:solidFill>
              </a:rPr>
              <a:t>Hab</a:t>
            </a:r>
            <a:r>
              <a:rPr lang="en-US" sz="1400" dirty="0">
                <a:solidFill>
                  <a:srgbClr val="000000"/>
                </a:solidFill>
              </a:rPr>
              <a:t> and re-purpose existing larger multi-story buildings, such as Macys, to new uses including Hotel, or UCSB, CC education, uses that will add activity to downtown.</a:t>
            </a:r>
            <a:endParaRPr sz="1400" dirty="0">
              <a:solidFill>
                <a:srgbClr val="000000"/>
              </a:solidFill>
            </a:endParaRPr>
          </a:p>
        </p:txBody>
      </p:sp>
    </p:spTree>
    <p:extLst>
      <p:ext uri="{BB962C8B-B14F-4D97-AF65-F5344CB8AC3E}">
        <p14:creationId xmlns:p14="http://schemas.microsoft.com/office/powerpoint/2010/main" val="449549708"/>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Historic State Street Images</a:t>
            </a:r>
            <a:endParaRPr/>
          </a:p>
        </p:txBody>
      </p:sp>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idx="2"/>
          </p:nvPr>
        </p:nvSpPr>
        <p:spPr/>
        <p:txBody>
          <a:bodyPr/>
          <a:lstStyle/>
          <a:p>
            <a:endParaRPr lang="en-US"/>
          </a:p>
        </p:txBody>
      </p:sp>
      <p:pic>
        <p:nvPicPr>
          <p:cNvPr id="100" name="Shape 100"/>
          <p:cNvPicPr preferRelativeResize="0"/>
          <p:nvPr/>
        </p:nvPicPr>
        <p:blipFill>
          <a:blip r:embed="rId3">
            <a:alphaModFix/>
          </a:blip>
          <a:stretch>
            <a:fillRect/>
          </a:stretch>
        </p:blipFill>
        <p:spPr>
          <a:xfrm>
            <a:off x="0" y="1114425"/>
            <a:ext cx="9144000" cy="29146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78" name="Shape 27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79" name="Shape 279"/>
          <p:cNvPicPr preferRelativeResize="0"/>
          <p:nvPr/>
        </p:nvPicPr>
        <p:blipFill>
          <a:blip r:embed="rId3">
            <a:alphaModFix/>
          </a:blip>
          <a:stretch>
            <a:fillRect/>
          </a:stretch>
        </p:blipFill>
        <p:spPr>
          <a:xfrm>
            <a:off x="1478538" y="0"/>
            <a:ext cx="7665474"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85" name="Shape 285"/>
          <p:cNvPicPr preferRelativeResize="0"/>
          <p:nvPr/>
        </p:nvPicPr>
        <p:blipFill>
          <a:blip r:embed="rId3">
            <a:alphaModFix/>
          </a:blip>
          <a:stretch>
            <a:fillRect/>
          </a:stretch>
        </p:blipFill>
        <p:spPr>
          <a:xfrm>
            <a:off x="263725" y="358075"/>
            <a:ext cx="8616550" cy="47889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91" name="Shape 29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92" name="Shape 292"/>
          <p:cNvPicPr preferRelativeResize="0"/>
          <p:nvPr/>
        </p:nvPicPr>
        <p:blipFill>
          <a:blip r:embed="rId3">
            <a:alphaModFix/>
          </a:blip>
          <a:stretch>
            <a:fillRect/>
          </a:stretch>
        </p:blipFill>
        <p:spPr>
          <a:xfrm>
            <a:off x="109521" y="0"/>
            <a:ext cx="8924959"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98" name="Shape 29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299" name="Shape 299"/>
          <p:cNvPicPr preferRelativeResize="0"/>
          <p:nvPr/>
        </p:nvPicPr>
        <p:blipFill>
          <a:blip r:embed="rId3">
            <a:alphaModFix/>
          </a:blip>
          <a:stretch>
            <a:fillRect/>
          </a:stretch>
        </p:blipFill>
        <p:spPr>
          <a:xfrm>
            <a:off x="331995" y="0"/>
            <a:ext cx="8500311"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Shape 30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Four </a:t>
            </a:r>
            <a:endParaRPr/>
          </a:p>
        </p:txBody>
      </p:sp>
      <p:sp>
        <p:nvSpPr>
          <p:cNvPr id="305" name="Shape 305"/>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rPr>
              <a:t>Daniel Johnston AIA</a:t>
            </a:r>
            <a:endParaRPr dirty="0">
              <a:solidFill>
                <a:srgbClr val="000000"/>
              </a:solidFill>
            </a:endParaRPr>
          </a:p>
          <a:p>
            <a:pPr marL="0" lvl="0" indent="0" rtl="0">
              <a:spcBef>
                <a:spcPts val="0"/>
              </a:spcBef>
              <a:spcAft>
                <a:spcPts val="0"/>
              </a:spcAft>
              <a:buNone/>
            </a:pPr>
            <a:r>
              <a:rPr lang="en" dirty="0">
                <a:solidFill>
                  <a:srgbClr val="000000"/>
                </a:solidFill>
              </a:rPr>
              <a:t>Siobhan Duran AIA</a:t>
            </a:r>
            <a:endParaRPr dirty="0">
              <a:solidFill>
                <a:srgbClr val="000000"/>
              </a:solidFill>
            </a:endParaRPr>
          </a:p>
          <a:p>
            <a:pPr marL="0" lvl="0" indent="0" rtl="0">
              <a:spcBef>
                <a:spcPts val="0"/>
              </a:spcBef>
              <a:spcAft>
                <a:spcPts val="0"/>
              </a:spcAft>
              <a:buNone/>
            </a:pPr>
            <a:r>
              <a:rPr lang="en" dirty="0">
                <a:solidFill>
                  <a:srgbClr val="000000"/>
                </a:solidFill>
              </a:rPr>
              <a:t>Barry Winick AIA</a:t>
            </a:r>
            <a:endParaRPr dirty="0">
              <a:solidFill>
                <a:srgbClr val="000000"/>
              </a:solidFill>
            </a:endParaRPr>
          </a:p>
          <a:p>
            <a:pPr marL="0" lvl="0" indent="0" rtl="0">
              <a:spcBef>
                <a:spcPts val="0"/>
              </a:spcBef>
              <a:spcAft>
                <a:spcPts val="0"/>
              </a:spcAft>
              <a:buNone/>
            </a:pPr>
            <a:r>
              <a:rPr lang="en" dirty="0">
                <a:solidFill>
                  <a:srgbClr val="000000"/>
                </a:solidFill>
              </a:rPr>
              <a:t>Ellen Kokinda</a:t>
            </a:r>
            <a:endParaRPr dirty="0">
              <a:solidFill>
                <a:srgbClr val="000000"/>
              </a:solidFill>
            </a:endParaRPr>
          </a:p>
          <a:p>
            <a:pPr marL="0" lvl="0" indent="0" rtl="0">
              <a:spcBef>
                <a:spcPts val="0"/>
              </a:spcBef>
              <a:spcAft>
                <a:spcPts val="0"/>
              </a:spcAft>
              <a:buNone/>
            </a:pPr>
            <a:r>
              <a:rPr lang="en" dirty="0">
                <a:solidFill>
                  <a:srgbClr val="000000"/>
                </a:solidFill>
              </a:rPr>
              <a:t>							</a:t>
            </a:r>
            <a:r>
              <a:rPr lang="en-US" dirty="0" smtClean="0">
                <a:solidFill>
                  <a:srgbClr val="000000"/>
                </a:solidFill>
              </a:rPr>
              <a:t>         </a:t>
            </a:r>
            <a:r>
              <a:rPr lang="en" sz="1050" dirty="0" smtClean="0">
                <a:solidFill>
                  <a:srgbClr val="000000"/>
                </a:solidFill>
                <a:latin typeface="Arial"/>
                <a:ea typeface="Arial"/>
                <a:cs typeface="Arial"/>
                <a:sym typeface="Arial"/>
              </a:rPr>
              <a:t>Canon </a:t>
            </a:r>
            <a:r>
              <a:rPr lang="en" sz="1050" dirty="0">
                <a:solidFill>
                  <a:srgbClr val="000000"/>
                </a:solidFill>
                <a:latin typeface="Arial"/>
                <a:ea typeface="Arial"/>
                <a:cs typeface="Arial"/>
                <a:sym typeface="Arial"/>
              </a:rPr>
              <a:t>Perdido to Ortega</a:t>
            </a:r>
            <a:endParaRPr dirty="0">
              <a:solidFill>
                <a:srgbClr val="000000"/>
              </a:solidFill>
            </a:endParaRPr>
          </a:p>
          <a:p>
            <a:pPr marL="0" lvl="0" indent="0" rtl="0">
              <a:spcBef>
                <a:spcPts val="0"/>
              </a:spcBef>
              <a:spcAft>
                <a:spcPts val="1600"/>
              </a:spcAft>
              <a:buNone/>
            </a:pPr>
            <a:endParaRPr dirty="0"/>
          </a:p>
        </p:txBody>
      </p:sp>
      <p:pic>
        <p:nvPicPr>
          <p:cNvPr id="306" name="Shape 306"/>
          <p:cNvPicPr preferRelativeResize="0"/>
          <p:nvPr/>
        </p:nvPicPr>
        <p:blipFill>
          <a:blip r:embed="rId3">
            <a:alphaModFix/>
          </a:blip>
          <a:stretch>
            <a:fillRect/>
          </a:stretch>
        </p:blipFill>
        <p:spPr>
          <a:xfrm>
            <a:off x="3134450" y="1200625"/>
            <a:ext cx="5845000" cy="1447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t>Team Four - Key Points</a:t>
            </a:r>
            <a:endParaRPr dirty="0"/>
          </a:p>
        </p:txBody>
      </p:sp>
      <p:sp>
        <p:nvSpPr>
          <p:cNvPr id="312" name="Shape 312"/>
          <p:cNvSpPr txBox="1">
            <a:spLocks noGrp="1"/>
          </p:cNvSpPr>
          <p:nvPr>
            <p:ph type="body" idx="1"/>
          </p:nvPr>
        </p:nvSpPr>
        <p:spPr>
          <a:xfrm>
            <a:off x="311700" y="1102530"/>
            <a:ext cx="8598470" cy="3466345"/>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1)</a:t>
            </a:r>
            <a:r>
              <a:rPr lang="en" sz="1400" dirty="0">
                <a:solidFill>
                  <a:srgbClr val="000000"/>
                </a:solidFill>
                <a:latin typeface="Arial"/>
                <a:ea typeface="Arial"/>
                <a:cs typeface="Arial"/>
                <a:sym typeface="Arial"/>
              </a:rPr>
              <a:t> Reconfiguring Portion of Macy’s toward State Street: Reusing Macy’s building as educational/ institutional hub - UCSB/Westmont could have a downtown presence that would be active daytime and into the </a:t>
            </a:r>
            <a:r>
              <a:rPr lang="en" sz="1400" dirty="0" smtClean="0">
                <a:solidFill>
                  <a:srgbClr val="000000"/>
                </a:solidFill>
                <a:latin typeface="Arial"/>
                <a:ea typeface="Arial"/>
                <a:cs typeface="Arial"/>
                <a:sym typeface="Arial"/>
              </a:rPr>
              <a:t>evening</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2) </a:t>
            </a:r>
            <a:r>
              <a:rPr lang="en" sz="1400" dirty="0">
                <a:solidFill>
                  <a:srgbClr val="000000"/>
                </a:solidFill>
                <a:latin typeface="Arial"/>
                <a:ea typeface="Arial"/>
                <a:cs typeface="Arial"/>
                <a:sym typeface="Arial"/>
              </a:rPr>
              <a:t>Residential Use: Reclaim open-air parking lots for residential buildings along Anacapa Street (adjacent to City Hall) for the first floor of one of these residential buildings located adjacent to City Hall. First floor space could be a community-oriented space (senior center/ cafe / nonprofit community space) - a more public/community use with supportive services as a </a:t>
            </a:r>
            <a:r>
              <a:rPr lang="en" sz="1400" dirty="0" smtClean="0">
                <a:solidFill>
                  <a:srgbClr val="000000"/>
                </a:solidFill>
                <a:latin typeface="Arial"/>
                <a:ea typeface="Arial"/>
                <a:cs typeface="Arial"/>
                <a:sym typeface="Arial"/>
              </a:rPr>
              <a:t>possibility</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3) </a:t>
            </a:r>
            <a:r>
              <a:rPr lang="en" sz="1400" dirty="0">
                <a:solidFill>
                  <a:srgbClr val="000000"/>
                </a:solidFill>
                <a:latin typeface="Arial"/>
                <a:ea typeface="Arial"/>
                <a:cs typeface="Arial"/>
                <a:sym typeface="Arial"/>
              </a:rPr>
              <a:t>Spine on State Street: Our team proposed to keep State Street open to car traffic for the time being, but suggested that car traffic could be limited at certain times during the day/evening</a:t>
            </a:r>
            <a:r>
              <a:rPr lang="en" sz="1400" dirty="0" smtClean="0">
                <a:solidFill>
                  <a:srgbClr val="000000"/>
                </a:solidFill>
                <a:latin typeface="Arial"/>
                <a:ea typeface="Arial"/>
                <a:cs typeface="Arial"/>
                <a:sym typeface="Arial"/>
              </a:rPr>
              <a:t>.</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4) </a:t>
            </a:r>
            <a:r>
              <a:rPr lang="en" sz="1400" dirty="0">
                <a:solidFill>
                  <a:srgbClr val="000000"/>
                </a:solidFill>
                <a:latin typeface="Arial"/>
                <a:ea typeface="Arial"/>
                <a:cs typeface="Arial"/>
                <a:sym typeface="Arial"/>
              </a:rPr>
              <a:t>Connect Existing Open Spaces: Close off De la Guerra Street to car traffic, to create a stronger relationship between Casa de la Guerra and De la Guerra Plaza.</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050" dirty="0">
              <a:solidFill>
                <a:srgbClr val="000000"/>
              </a:solidFill>
              <a:latin typeface="Arial"/>
              <a:ea typeface="Arial"/>
              <a:cs typeface="Arial"/>
              <a:sym typeface="Arial"/>
            </a:endParaRPr>
          </a:p>
          <a:p>
            <a:pPr marL="0" lvl="0" indent="0" rtl="0">
              <a:spcBef>
                <a:spcPts val="0"/>
              </a:spcBef>
              <a:spcAft>
                <a:spcPts val="0"/>
              </a:spcAft>
              <a:buNone/>
            </a:pPr>
            <a:endParaRPr sz="1050" dirty="0">
              <a:solidFill>
                <a:srgbClr val="000000"/>
              </a:solidFill>
              <a:latin typeface="Arial"/>
              <a:ea typeface="Arial"/>
              <a:cs typeface="Arial"/>
              <a:sym typeface="Arial"/>
            </a:endParaRPr>
          </a:p>
          <a:p>
            <a:pPr marL="0" lvl="0" indent="0" rtl="0">
              <a:spcBef>
                <a:spcPts val="0"/>
              </a:spcBef>
              <a:spcAft>
                <a:spcPts val="0"/>
              </a:spcAft>
              <a:buNone/>
            </a:pPr>
            <a:endParaRPr sz="105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Four </a:t>
            </a:r>
            <a:endParaRPr/>
          </a:p>
          <a:p>
            <a:pPr marL="0" lvl="0" indent="0" rtl="0">
              <a:spcBef>
                <a:spcPts val="0"/>
              </a:spcBef>
              <a:spcAft>
                <a:spcPts val="0"/>
              </a:spcAft>
              <a:buNone/>
            </a:pPr>
            <a:r>
              <a:rPr lang="en"/>
              <a:t>Quadrant</a:t>
            </a:r>
            <a:endParaRPr/>
          </a:p>
        </p:txBody>
      </p:sp>
      <p:sp>
        <p:nvSpPr>
          <p:cNvPr id="318" name="Shape 31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lang="en-US" dirty="0" smtClean="0"/>
          </a:p>
          <a:p>
            <a:pPr marL="0" lvl="0" indent="0" rtl="0">
              <a:spcBef>
                <a:spcPts val="0"/>
              </a:spcBef>
              <a:spcAft>
                <a:spcPts val="1600"/>
              </a:spcAft>
              <a:buNone/>
            </a:pPr>
            <a:r>
              <a:rPr lang="en-US" dirty="0" smtClean="0"/>
              <a:t>Canon </a:t>
            </a:r>
            <a:r>
              <a:rPr lang="en-US" dirty="0" err="1" smtClean="0"/>
              <a:t>Perdido</a:t>
            </a:r>
            <a:r>
              <a:rPr lang="en-US" dirty="0" smtClean="0"/>
              <a:t> to Ortega</a:t>
            </a:r>
            <a:endParaRPr dirty="0"/>
          </a:p>
        </p:txBody>
      </p:sp>
      <p:pic>
        <p:nvPicPr>
          <p:cNvPr id="319" name="Shape 319"/>
          <p:cNvPicPr preferRelativeResize="0"/>
          <p:nvPr/>
        </p:nvPicPr>
        <p:blipFill>
          <a:blip r:embed="rId3">
            <a:alphaModFix/>
          </a:blip>
          <a:stretch>
            <a:fillRect/>
          </a:stretch>
        </p:blipFill>
        <p:spPr>
          <a:xfrm>
            <a:off x="3260451" y="0"/>
            <a:ext cx="5883547"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Shape 32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Four - Images</a:t>
            </a:r>
            <a:endParaRPr/>
          </a:p>
        </p:txBody>
      </p:sp>
      <p:sp>
        <p:nvSpPr>
          <p:cNvPr id="325" name="Shape 32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26" name="Shape 326"/>
          <p:cNvPicPr preferRelativeResize="0"/>
          <p:nvPr/>
        </p:nvPicPr>
        <p:blipFill>
          <a:blip r:embed="rId3">
            <a:alphaModFix/>
          </a:blip>
          <a:stretch>
            <a:fillRect/>
          </a:stretch>
        </p:blipFill>
        <p:spPr>
          <a:xfrm>
            <a:off x="2662676" y="947100"/>
            <a:ext cx="6481326" cy="41963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32" name="Shape 33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33" name="Shape 333"/>
          <p:cNvPicPr preferRelativeResize="0"/>
          <p:nvPr/>
        </p:nvPicPr>
        <p:blipFill>
          <a:blip r:embed="rId3">
            <a:alphaModFix/>
          </a:blip>
          <a:stretch>
            <a:fillRect/>
          </a:stretch>
        </p:blipFill>
        <p:spPr>
          <a:xfrm>
            <a:off x="658696" y="0"/>
            <a:ext cx="7944110"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Shape 33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39" name="Shape 33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40" name="Shape 340"/>
          <p:cNvPicPr preferRelativeResize="0"/>
          <p:nvPr/>
        </p:nvPicPr>
        <p:blipFill>
          <a:blip r:embed="rId3">
            <a:alphaModFix/>
          </a:blip>
          <a:stretch>
            <a:fillRect/>
          </a:stretch>
        </p:blipFill>
        <p:spPr>
          <a:xfrm>
            <a:off x="599946" y="0"/>
            <a:ext cx="7944110"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Historic State Street Images</a:t>
            </a:r>
            <a:endParaRPr/>
          </a:p>
        </p:txBody>
      </p:sp>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idx="2"/>
          </p:nvPr>
        </p:nvSpPr>
        <p:spPr/>
        <p:txBody>
          <a:bodyPr/>
          <a:lstStyle/>
          <a:p>
            <a:endParaRPr lang="en-US"/>
          </a:p>
        </p:txBody>
      </p:sp>
      <p:pic>
        <p:nvPicPr>
          <p:cNvPr id="107" name="Shape 107"/>
          <p:cNvPicPr preferRelativeResize="0"/>
          <p:nvPr/>
        </p:nvPicPr>
        <p:blipFill>
          <a:blip r:embed="rId3">
            <a:alphaModFix/>
          </a:blip>
          <a:stretch>
            <a:fillRect/>
          </a:stretch>
        </p:blipFill>
        <p:spPr>
          <a:xfrm>
            <a:off x="415825" y="924550"/>
            <a:ext cx="7172227" cy="42189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46" name="Shape 34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47" name="Shape 347"/>
          <p:cNvPicPr preferRelativeResize="0"/>
          <p:nvPr/>
        </p:nvPicPr>
        <p:blipFill>
          <a:blip r:embed="rId3">
            <a:alphaModFix/>
          </a:blip>
          <a:stretch>
            <a:fillRect/>
          </a:stretch>
        </p:blipFill>
        <p:spPr>
          <a:xfrm>
            <a:off x="470271" y="0"/>
            <a:ext cx="7944110"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Shape 35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53" name="Shape 35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54" name="Shape 354"/>
          <p:cNvPicPr preferRelativeResize="0"/>
          <p:nvPr/>
        </p:nvPicPr>
        <p:blipFill>
          <a:blip r:embed="rId3">
            <a:alphaModFix/>
          </a:blip>
          <a:stretch>
            <a:fillRect/>
          </a:stretch>
        </p:blipFill>
        <p:spPr>
          <a:xfrm>
            <a:off x="675946" y="0"/>
            <a:ext cx="7944110"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Shape 35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Five </a:t>
            </a:r>
            <a:endParaRPr/>
          </a:p>
        </p:txBody>
      </p:sp>
      <p:sp>
        <p:nvSpPr>
          <p:cNvPr id="360" name="Shape 360"/>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latin typeface="Arial"/>
                <a:ea typeface="Arial"/>
                <a:cs typeface="Arial"/>
                <a:sym typeface="Arial"/>
              </a:rPr>
              <a:t>Lisa Liles</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Alex Pujo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Paul Poirier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Valerie Froscher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Matt LaBrie		</a:t>
            </a:r>
            <a:r>
              <a:rPr lang="en-US" dirty="0" smtClean="0">
                <a:solidFill>
                  <a:srgbClr val="000000"/>
                </a:solidFill>
                <a:latin typeface="Arial"/>
                <a:ea typeface="Arial"/>
                <a:cs typeface="Arial"/>
                <a:sym typeface="Arial"/>
              </a:rPr>
              <a:t> </a:t>
            </a:r>
            <a:r>
              <a:rPr lang="en" dirty="0">
                <a:solidFill>
                  <a:srgbClr val="000000"/>
                </a:solidFill>
                <a:latin typeface="Arial"/>
                <a:ea typeface="Arial"/>
                <a:cs typeface="Arial"/>
                <a:sym typeface="Arial"/>
              </a:rPr>
              <a:t>				</a:t>
            </a:r>
            <a:r>
              <a:rPr lang="en" sz="1000" dirty="0">
                <a:solidFill>
                  <a:srgbClr val="000000"/>
                </a:solidFill>
              </a:rPr>
              <a:t>          </a:t>
            </a:r>
            <a:r>
              <a:rPr lang="en-US" sz="1000" dirty="0" smtClean="0">
                <a:solidFill>
                  <a:srgbClr val="000000"/>
                </a:solidFill>
              </a:rPr>
              <a:t>           </a:t>
            </a:r>
            <a:r>
              <a:rPr lang="en" sz="1000" dirty="0" smtClean="0">
                <a:solidFill>
                  <a:srgbClr val="000000"/>
                </a:solidFill>
              </a:rPr>
              <a:t>Carrillo </a:t>
            </a:r>
            <a:r>
              <a:rPr lang="en" sz="1000" dirty="0">
                <a:solidFill>
                  <a:srgbClr val="000000"/>
                </a:solidFill>
              </a:rPr>
              <a:t>to </a:t>
            </a:r>
            <a:r>
              <a:rPr lang="en" sz="1050" dirty="0">
                <a:solidFill>
                  <a:srgbClr val="000000"/>
                </a:solidFill>
                <a:latin typeface="Arial"/>
                <a:ea typeface="Arial"/>
                <a:cs typeface="Arial"/>
                <a:sym typeface="Arial"/>
              </a:rPr>
              <a:t>De La Guerra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Matthew Cameron</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rPr>
              <a:t>											      </a:t>
            </a:r>
            <a:r>
              <a:rPr lang="en" sz="1000" dirty="0">
                <a:solidFill>
                  <a:srgbClr val="000000"/>
                </a:solidFill>
              </a:rPr>
              <a:t> 				         </a:t>
            </a:r>
            <a:endParaRPr dirty="0"/>
          </a:p>
        </p:txBody>
      </p:sp>
      <p:pic>
        <p:nvPicPr>
          <p:cNvPr id="361" name="Shape 361"/>
          <p:cNvPicPr preferRelativeResize="0"/>
          <p:nvPr/>
        </p:nvPicPr>
        <p:blipFill>
          <a:blip r:embed="rId3">
            <a:alphaModFix/>
          </a:blip>
          <a:stretch>
            <a:fillRect/>
          </a:stretch>
        </p:blipFill>
        <p:spPr>
          <a:xfrm>
            <a:off x="3266175" y="1229875"/>
            <a:ext cx="5780025" cy="12844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Five - Key Points</a:t>
            </a:r>
            <a:endParaRPr/>
          </a:p>
        </p:txBody>
      </p:sp>
      <p:sp>
        <p:nvSpPr>
          <p:cNvPr id="367" name="Shape 36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1) </a:t>
            </a:r>
            <a:r>
              <a:rPr lang="en" sz="1400" dirty="0">
                <a:solidFill>
                  <a:srgbClr val="000000"/>
                </a:solidFill>
                <a:latin typeface="Arial"/>
                <a:ea typeface="Arial"/>
                <a:cs typeface="Arial"/>
                <a:sym typeface="Arial"/>
              </a:rPr>
              <a:t>Close a 2-block portion of State Street to automobile traffic between Ortega and Canon Perdido, including the first block of East De La Guerra, to create a pedestrian superblock connecting Paseo Nuevo to the Old Paseo, De La Guerra Plaza and Storke Placity. If the State Street closure is successful, extend to additional blocks in phases</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2) </a:t>
            </a:r>
            <a:r>
              <a:rPr lang="en" sz="1400" dirty="0">
                <a:solidFill>
                  <a:srgbClr val="000000"/>
                </a:solidFill>
                <a:latin typeface="Arial"/>
                <a:ea typeface="Arial"/>
                <a:cs typeface="Arial"/>
                <a:sym typeface="Arial"/>
              </a:rPr>
              <a:t>Revitalize, expand and activate the historic paseo system by adding housing above existing retail spaces. Examples: New housing over existing retail in the center of Paseo Nuevo at Macy’s plaza; new housing and commercial spaces on the paseo between Nordstrom’s</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and the Canary Hotel</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Shape 37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Five - Key Points</a:t>
            </a:r>
            <a:endParaRPr/>
          </a:p>
        </p:txBody>
      </p:sp>
      <p:sp>
        <p:nvSpPr>
          <p:cNvPr id="373" name="Shape 37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3) </a:t>
            </a:r>
            <a:r>
              <a:rPr lang="en" sz="1400" dirty="0">
                <a:solidFill>
                  <a:srgbClr val="000000"/>
                </a:solidFill>
                <a:latin typeface="Arial"/>
                <a:ea typeface="Arial"/>
                <a:cs typeface="Arial"/>
                <a:sym typeface="Arial"/>
              </a:rPr>
              <a:t>Develop the corner of Carrillo and Anacapa by replacing the drive-through bank with a one-story community space (”Lobero Pavilion”; a plaza connecting to the back of the Lobero Theater (”Lober Plaza”); and a new 3- and 4- story single-room-occupancy (SRO) building facing this plaza. Remove existing ramps for the parking structure (Lot 9) off Anacapa Street and provide access from Canon Perdido only.</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4) </a:t>
            </a:r>
            <a:r>
              <a:rPr lang="en" sz="1400" dirty="0">
                <a:solidFill>
                  <a:srgbClr val="000000"/>
                </a:solidFill>
                <a:latin typeface="Arial"/>
                <a:ea typeface="Arial"/>
                <a:cs typeface="Arial"/>
                <a:sym typeface="Arial"/>
              </a:rPr>
              <a:t>Develop the corner of Canon Perdido and Anacapa using a portion of the existing private parking lot serving Old Paseo with a 1- and 2- story mixed-use development. Develop the current parking lot for Bank of America with a 3-story residential building. Retain the existing</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Madam Rosinka’s structure and the narrow 2- story building next to it.</a:t>
            </a:r>
            <a:endParaRPr sz="1400" dirty="0">
              <a:solidFill>
                <a:srgbClr val="000000"/>
              </a:solidFill>
              <a:latin typeface="Arial"/>
              <a:ea typeface="Arial"/>
              <a:cs typeface="Arial"/>
              <a:sym typeface="Arial"/>
            </a:endParaRPr>
          </a:p>
          <a:p>
            <a:pPr marL="0" lvl="0" indent="0">
              <a:spcBef>
                <a:spcPts val="0"/>
              </a:spcBef>
              <a:spcAft>
                <a:spcPts val="0"/>
              </a:spcAft>
              <a:buNone/>
            </a:pPr>
            <a:endParaRPr dirty="0"/>
          </a:p>
          <a:p>
            <a:pPr marL="0" lvl="0" indent="0" rtl="0">
              <a:spcBef>
                <a:spcPts val="160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t>Team Five </a:t>
            </a:r>
            <a:r>
              <a:rPr lang="mr-IN" dirty="0" smtClean="0"/>
              <a:t>–</a:t>
            </a:r>
            <a:r>
              <a:rPr lang="en" dirty="0" smtClean="0"/>
              <a:t> </a:t>
            </a:r>
            <a:r>
              <a:rPr lang="en-US" dirty="0" smtClean="0"/>
              <a:t>State Street </a:t>
            </a:r>
            <a:r>
              <a:rPr lang="en" dirty="0" smtClean="0"/>
              <a:t>Spine</a:t>
            </a:r>
            <a:endParaRPr dirty="0"/>
          </a:p>
        </p:txBody>
      </p:sp>
      <p:sp>
        <p:nvSpPr>
          <p:cNvPr id="379" name="Shape 37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80" name="Shape 380"/>
          <p:cNvPicPr preferRelativeResize="0"/>
          <p:nvPr/>
        </p:nvPicPr>
        <p:blipFill>
          <a:blip r:embed="rId3">
            <a:alphaModFix/>
          </a:blip>
          <a:stretch>
            <a:fillRect/>
          </a:stretch>
        </p:blipFill>
        <p:spPr>
          <a:xfrm>
            <a:off x="0" y="1243452"/>
            <a:ext cx="9143996" cy="265659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Five - Quadrant</a:t>
            </a:r>
            <a:endParaRPr/>
          </a:p>
        </p:txBody>
      </p:sp>
      <p:sp>
        <p:nvSpPr>
          <p:cNvPr id="386" name="Shape 38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r>
              <a:rPr lang="en-US" dirty="0" smtClean="0"/>
              <a:t>Carrillo to De la Guerra</a:t>
            </a:r>
            <a:endParaRPr dirty="0"/>
          </a:p>
        </p:txBody>
      </p:sp>
      <p:pic>
        <p:nvPicPr>
          <p:cNvPr id="387" name="Shape 387"/>
          <p:cNvPicPr preferRelativeResize="0"/>
          <p:nvPr/>
        </p:nvPicPr>
        <p:blipFill>
          <a:blip r:embed="rId3">
            <a:alphaModFix/>
          </a:blip>
          <a:stretch>
            <a:fillRect/>
          </a:stretch>
        </p:blipFill>
        <p:spPr>
          <a:xfrm>
            <a:off x="4317847" y="0"/>
            <a:ext cx="4826154"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Shape 39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Five - Images</a:t>
            </a:r>
            <a:endParaRPr/>
          </a:p>
        </p:txBody>
      </p:sp>
      <p:sp>
        <p:nvSpPr>
          <p:cNvPr id="393" name="Shape 39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394" name="Shape 394"/>
          <p:cNvPicPr preferRelativeResize="0"/>
          <p:nvPr/>
        </p:nvPicPr>
        <p:blipFill rotWithShape="1">
          <a:blip r:embed="rId3">
            <a:alphaModFix/>
          </a:blip>
          <a:srcRect t="18633"/>
          <a:stretch/>
        </p:blipFill>
        <p:spPr>
          <a:xfrm>
            <a:off x="450825" y="958375"/>
            <a:ext cx="7182350" cy="41851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Five - Images</a:t>
            </a:r>
            <a:endParaRPr/>
          </a:p>
        </p:txBody>
      </p:sp>
      <p:sp>
        <p:nvSpPr>
          <p:cNvPr id="400" name="Shape 40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01" name="Shape 401"/>
          <p:cNvPicPr preferRelativeResize="0"/>
          <p:nvPr/>
        </p:nvPicPr>
        <p:blipFill>
          <a:blip r:embed="rId3">
            <a:alphaModFix/>
          </a:blip>
          <a:stretch>
            <a:fillRect/>
          </a:stretch>
        </p:blipFill>
        <p:spPr>
          <a:xfrm>
            <a:off x="5041310" y="0"/>
            <a:ext cx="4088681"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407" name="Shape 40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08" name="Shape 408"/>
          <p:cNvPicPr preferRelativeResize="0"/>
          <p:nvPr/>
        </p:nvPicPr>
        <p:blipFill>
          <a:blip r:embed="rId3">
            <a:alphaModFix/>
          </a:blip>
          <a:stretch>
            <a:fillRect/>
          </a:stretch>
        </p:blipFill>
        <p:spPr>
          <a:xfrm>
            <a:off x="551193" y="0"/>
            <a:ext cx="8041615"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Historic State Street Images</a:t>
            </a:r>
            <a:endParaRPr/>
          </a:p>
        </p:txBody>
      </p:sp>
      <p:sp>
        <p:nvSpPr>
          <p:cNvPr id="2" name="Text Placeholder 1"/>
          <p:cNvSpPr>
            <a:spLocks noGrp="1"/>
          </p:cNvSpPr>
          <p:nvPr>
            <p:ph type="body" idx="1"/>
          </p:nvPr>
        </p:nvSpPr>
        <p:spPr/>
        <p:txBody>
          <a:bodyPr/>
          <a:lstStyle/>
          <a:p>
            <a:endParaRPr lang="en-US"/>
          </a:p>
        </p:txBody>
      </p:sp>
      <p:sp>
        <p:nvSpPr>
          <p:cNvPr id="3" name="Text Placeholder 2"/>
          <p:cNvSpPr>
            <a:spLocks noGrp="1"/>
          </p:cNvSpPr>
          <p:nvPr>
            <p:ph type="body" idx="2"/>
          </p:nvPr>
        </p:nvSpPr>
        <p:spPr/>
        <p:txBody>
          <a:bodyPr/>
          <a:lstStyle/>
          <a:p>
            <a:endParaRPr lang="en-US"/>
          </a:p>
        </p:txBody>
      </p:sp>
      <p:pic>
        <p:nvPicPr>
          <p:cNvPr id="114" name="Shape 114"/>
          <p:cNvPicPr preferRelativeResize="0"/>
          <p:nvPr/>
        </p:nvPicPr>
        <p:blipFill>
          <a:blip r:embed="rId3">
            <a:alphaModFix/>
          </a:blip>
          <a:stretch>
            <a:fillRect/>
          </a:stretch>
        </p:blipFill>
        <p:spPr>
          <a:xfrm>
            <a:off x="311705" y="0"/>
            <a:ext cx="8549941"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Five</a:t>
            </a:r>
            <a:endParaRPr/>
          </a:p>
          <a:p>
            <a:pPr marL="0" lvl="0" indent="0">
              <a:spcBef>
                <a:spcPts val="0"/>
              </a:spcBef>
              <a:spcAft>
                <a:spcPts val="0"/>
              </a:spcAft>
              <a:buNone/>
            </a:pPr>
            <a:r>
              <a:rPr lang="en"/>
              <a:t>Images</a:t>
            </a:r>
            <a:endParaRPr/>
          </a:p>
        </p:txBody>
      </p:sp>
      <p:sp>
        <p:nvSpPr>
          <p:cNvPr id="414" name="Shape 41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415" name="Shape 415"/>
          <p:cNvPicPr preferRelativeResize="0"/>
          <p:nvPr/>
        </p:nvPicPr>
        <p:blipFill>
          <a:blip r:embed="rId3">
            <a:alphaModFix/>
          </a:blip>
          <a:stretch>
            <a:fillRect/>
          </a:stretch>
        </p:blipFill>
        <p:spPr>
          <a:xfrm>
            <a:off x="3365862" y="0"/>
            <a:ext cx="5828574"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Shape 42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Five - Images</a:t>
            </a:r>
            <a:endParaRPr/>
          </a:p>
        </p:txBody>
      </p:sp>
      <p:sp>
        <p:nvSpPr>
          <p:cNvPr id="421" name="Shape 42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422" name="Shape 422"/>
          <p:cNvPicPr preferRelativeResize="0"/>
          <p:nvPr/>
        </p:nvPicPr>
        <p:blipFill>
          <a:blip r:embed="rId3">
            <a:alphaModFix/>
          </a:blip>
          <a:stretch>
            <a:fillRect/>
          </a:stretch>
        </p:blipFill>
        <p:spPr>
          <a:xfrm>
            <a:off x="0" y="1576058"/>
            <a:ext cx="9144002" cy="35674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Shape 42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428" name="Shape 42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29" name="Shape 429"/>
          <p:cNvPicPr preferRelativeResize="0"/>
          <p:nvPr/>
        </p:nvPicPr>
        <p:blipFill>
          <a:blip r:embed="rId3">
            <a:alphaModFix/>
          </a:blip>
          <a:stretch>
            <a:fillRect/>
          </a:stretch>
        </p:blipFill>
        <p:spPr>
          <a:xfrm>
            <a:off x="972443" y="0"/>
            <a:ext cx="6894714"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435" name="Shape 43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36" name="Shape 436"/>
          <p:cNvPicPr preferRelativeResize="0"/>
          <p:nvPr/>
        </p:nvPicPr>
        <p:blipFill>
          <a:blip r:embed="rId3">
            <a:alphaModFix/>
          </a:blip>
          <a:stretch>
            <a:fillRect/>
          </a:stretch>
        </p:blipFill>
        <p:spPr>
          <a:xfrm>
            <a:off x="1199203" y="0"/>
            <a:ext cx="6941344"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Shape 44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Five</a:t>
            </a:r>
            <a:endParaRPr/>
          </a:p>
          <a:p>
            <a:pPr marL="0" lvl="0" indent="0">
              <a:spcBef>
                <a:spcPts val="0"/>
              </a:spcBef>
              <a:spcAft>
                <a:spcPts val="0"/>
              </a:spcAft>
              <a:buNone/>
            </a:pPr>
            <a:r>
              <a:rPr lang="en"/>
              <a:t>Images</a:t>
            </a:r>
            <a:endParaRPr/>
          </a:p>
        </p:txBody>
      </p:sp>
      <p:sp>
        <p:nvSpPr>
          <p:cNvPr id="442" name="Shape 44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443" name="Shape 443"/>
          <p:cNvPicPr preferRelativeResize="0"/>
          <p:nvPr/>
        </p:nvPicPr>
        <p:blipFill>
          <a:blip r:embed="rId3">
            <a:alphaModFix/>
          </a:blip>
          <a:stretch>
            <a:fillRect/>
          </a:stretch>
        </p:blipFill>
        <p:spPr>
          <a:xfrm>
            <a:off x="2933940" y="0"/>
            <a:ext cx="6207271"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Shape 44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Six </a:t>
            </a:r>
            <a:endParaRPr/>
          </a:p>
        </p:txBody>
      </p:sp>
      <p:sp>
        <p:nvSpPr>
          <p:cNvPr id="449" name="Shape 449"/>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latin typeface="Arial"/>
                <a:ea typeface="Arial"/>
                <a:cs typeface="Arial"/>
                <a:sym typeface="Arial"/>
              </a:rPr>
              <a:t>Serena McClintick </a:t>
            </a:r>
            <a:endParaRPr dirty="0">
              <a:solidFill>
                <a:srgbClr val="000000"/>
              </a:solidFill>
              <a:latin typeface="Arial"/>
              <a:ea typeface="Arial"/>
              <a:cs typeface="Arial"/>
              <a:sym typeface="Arial"/>
            </a:endParaRPr>
          </a:p>
          <a:p>
            <a:pPr marL="0" lvl="0" indent="457200" rtl="0">
              <a:spcBef>
                <a:spcPts val="0"/>
              </a:spcBef>
              <a:spcAft>
                <a:spcPts val="0"/>
              </a:spcAft>
              <a:buNone/>
            </a:pPr>
            <a:r>
              <a:rPr lang="en" dirty="0">
                <a:solidFill>
                  <a:srgbClr val="000000"/>
                </a:solidFill>
                <a:latin typeface="Arial"/>
                <a:ea typeface="Arial"/>
                <a:cs typeface="Arial"/>
                <a:sym typeface="Arial"/>
              </a:rPr>
              <a:t>Assoc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Ellen Bildsten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Matthew Gries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Mark Kirkhart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Eva Turenchalk						       </a:t>
            </a:r>
            <a:r>
              <a:rPr lang="en" sz="1050" dirty="0" smtClean="0">
                <a:solidFill>
                  <a:srgbClr val="000000"/>
                </a:solidFill>
                <a:latin typeface="Arial"/>
                <a:ea typeface="Arial"/>
                <a:cs typeface="Arial"/>
                <a:sym typeface="Arial"/>
              </a:rPr>
              <a:t>Figueroa</a:t>
            </a:r>
            <a:r>
              <a:rPr lang="en-US" sz="1050" dirty="0" smtClean="0">
                <a:solidFill>
                  <a:srgbClr val="000000"/>
                </a:solidFill>
                <a:latin typeface="Arial"/>
                <a:ea typeface="Arial"/>
                <a:cs typeface="Arial"/>
                <a:sym typeface="Arial"/>
              </a:rPr>
              <a:t> to </a:t>
            </a:r>
            <a:r>
              <a:rPr lang="en" sz="1050" dirty="0" smtClean="0">
                <a:solidFill>
                  <a:srgbClr val="000000"/>
                </a:solidFill>
                <a:latin typeface="Arial"/>
                <a:ea typeface="Arial"/>
                <a:cs typeface="Arial"/>
                <a:sym typeface="Arial"/>
              </a:rPr>
              <a:t>Canon </a:t>
            </a:r>
            <a:r>
              <a:rPr lang="en" sz="1050" dirty="0">
                <a:solidFill>
                  <a:srgbClr val="000000"/>
                </a:solidFill>
                <a:latin typeface="Arial"/>
                <a:ea typeface="Arial"/>
                <a:cs typeface="Arial"/>
                <a:sym typeface="Arial"/>
              </a:rPr>
              <a:t>Perdido</a:t>
            </a:r>
            <a:endParaRPr sz="1050"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Hillary Blackerby</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rPr>
              <a:t>												    </a:t>
            </a:r>
            <a:endParaRPr dirty="0"/>
          </a:p>
        </p:txBody>
      </p:sp>
      <p:pic>
        <p:nvPicPr>
          <p:cNvPr id="450" name="Shape 450"/>
          <p:cNvPicPr preferRelativeResize="0"/>
          <p:nvPr/>
        </p:nvPicPr>
        <p:blipFill>
          <a:blip r:embed="rId3">
            <a:alphaModFix/>
          </a:blip>
          <a:stretch>
            <a:fillRect/>
          </a:stretch>
        </p:blipFill>
        <p:spPr>
          <a:xfrm>
            <a:off x="3050925" y="1153675"/>
            <a:ext cx="5995275" cy="14845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Six - Key Points</a:t>
            </a:r>
            <a:endParaRPr/>
          </a:p>
        </p:txBody>
      </p:sp>
      <p:sp>
        <p:nvSpPr>
          <p:cNvPr id="456" name="Shape 45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1) </a:t>
            </a:r>
            <a:r>
              <a:rPr lang="en" sz="1400" dirty="0">
                <a:solidFill>
                  <a:srgbClr val="000000"/>
                </a:solidFill>
                <a:latin typeface="Arial"/>
                <a:ea typeface="Arial"/>
                <a:cs typeface="Arial"/>
                <a:sym typeface="Arial"/>
              </a:rPr>
              <a:t>State Street pedestrian-only zones... permanent closure of State Street for 2 blocks from Carrillo to Anapamu and divert transit and traffic along Anacapa and Chapala for easy loop. Night-time closure of two blocks of nightclubs from Haley to Ortega for after-hours food trucks and reason to cross from the Funk Zone to the other side of the 101 underpass.</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2) </a:t>
            </a:r>
            <a:r>
              <a:rPr lang="en" sz="1400" dirty="0">
                <a:solidFill>
                  <a:srgbClr val="000000"/>
                </a:solidFill>
                <a:latin typeface="Arial"/>
                <a:ea typeface="Arial"/>
                <a:cs typeface="Arial"/>
                <a:sym typeface="Arial"/>
              </a:rPr>
              <a:t>Alternate Transportation/ Transit Center... revitalization and functional improvements of bus routes to avoid the Carrillo/ Chapala corner and bus parking/ loading in a sawtooth configuration along Chapala St, including provisions for ride-share vehicles, bicycle sharing and walking guides for more integrated means of mobility. Shuttles to offer frequent service from Stearns wharf to the Train station to Transit center for connections to alternative transportation all around town for visitors and locals alike.</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Shape 46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Six - Key Points</a:t>
            </a:r>
            <a:endParaRPr/>
          </a:p>
        </p:txBody>
      </p:sp>
      <p:sp>
        <p:nvSpPr>
          <p:cNvPr id="462" name="Shape 46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3) </a:t>
            </a:r>
            <a:r>
              <a:rPr lang="en" sz="1400" dirty="0">
                <a:solidFill>
                  <a:srgbClr val="000000"/>
                </a:solidFill>
                <a:latin typeface="Arial"/>
                <a:ea typeface="Arial"/>
                <a:cs typeface="Arial"/>
                <a:sym typeface="Arial"/>
              </a:rPr>
              <a:t>Housing... at the center of blocks, multi-story, some live/ work with no outdoor living space or additional parking for more urban living model than elsewhere in Santa Barbara. Creates no change of scale immediately along State St but a backdrop of taller buildings for housing and activity around-the-clock. Integration of paseos to explore these mid-block areas. Incentives created for property owners along State Street to allow public passage on the ground level to mid-block paseos in exchange for bonus density on upper levels. Policies enacted to develop City-owned property through public/ private partnerships</a:t>
            </a:r>
            <a:endParaRPr sz="1400" dirty="0">
              <a:solidFill>
                <a:srgbClr val="000000"/>
              </a:solidFill>
              <a:latin typeface="Arial"/>
              <a:ea typeface="Arial"/>
              <a:cs typeface="Arial"/>
              <a:sym typeface="Arial"/>
            </a:endParaRPr>
          </a:p>
          <a:p>
            <a:pPr marL="0" lvl="0" indent="0">
              <a:spcBef>
                <a:spcPts val="0"/>
              </a:spcBef>
              <a:spcAft>
                <a:spcPts val="0"/>
              </a:spcAft>
              <a:buNone/>
            </a:pPr>
            <a:endParaRPr dirty="0"/>
          </a:p>
          <a:p>
            <a:pPr marL="0" lvl="0" indent="0" rtl="0">
              <a:spcBef>
                <a:spcPts val="160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Shape 46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Six - State Street Spine</a:t>
            </a:r>
            <a:endParaRPr/>
          </a:p>
          <a:p>
            <a:pPr marL="0" lvl="0" indent="0" rtl="0">
              <a:spcBef>
                <a:spcPts val="0"/>
              </a:spcBef>
              <a:spcAft>
                <a:spcPts val="0"/>
              </a:spcAft>
              <a:buNone/>
            </a:pPr>
            <a:endParaRPr/>
          </a:p>
        </p:txBody>
      </p:sp>
      <p:sp>
        <p:nvSpPr>
          <p:cNvPr id="468" name="Shape 46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69" name="Shape 469"/>
          <p:cNvPicPr preferRelativeResize="0"/>
          <p:nvPr/>
        </p:nvPicPr>
        <p:blipFill>
          <a:blip r:embed="rId3">
            <a:alphaModFix/>
          </a:blip>
          <a:stretch>
            <a:fillRect/>
          </a:stretch>
        </p:blipFill>
        <p:spPr>
          <a:xfrm>
            <a:off x="0" y="1650137"/>
            <a:ext cx="9144003" cy="166072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Shape 47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Six </a:t>
            </a:r>
            <a:endParaRPr/>
          </a:p>
          <a:p>
            <a:pPr marL="0" lvl="0" indent="0" rtl="0">
              <a:spcBef>
                <a:spcPts val="0"/>
              </a:spcBef>
              <a:spcAft>
                <a:spcPts val="0"/>
              </a:spcAft>
              <a:buNone/>
            </a:pPr>
            <a:r>
              <a:rPr lang="en"/>
              <a:t>Quadrant</a:t>
            </a:r>
            <a:endParaRPr/>
          </a:p>
        </p:txBody>
      </p:sp>
      <p:sp>
        <p:nvSpPr>
          <p:cNvPr id="475" name="Shape 47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a:p>
            <a:pPr marL="0" lvl="0" indent="0">
              <a:spcBef>
                <a:spcPts val="1600"/>
              </a:spcBef>
              <a:spcAft>
                <a:spcPts val="0"/>
              </a:spcAft>
              <a:buNone/>
            </a:pPr>
            <a:endParaRPr/>
          </a:p>
          <a:p>
            <a:pPr marL="0" lvl="0" indent="0">
              <a:spcBef>
                <a:spcPts val="1600"/>
              </a:spcBef>
              <a:spcAft>
                <a:spcPts val="0"/>
              </a:spcAft>
              <a:buNone/>
            </a:pPr>
            <a:r>
              <a:rPr lang="en"/>
              <a:t>Figueroa to </a:t>
            </a:r>
            <a:endParaRPr/>
          </a:p>
          <a:p>
            <a:pPr marL="0" lvl="0" indent="0" rtl="0">
              <a:spcBef>
                <a:spcPts val="1600"/>
              </a:spcBef>
              <a:spcAft>
                <a:spcPts val="1600"/>
              </a:spcAft>
              <a:buNone/>
            </a:pPr>
            <a:r>
              <a:rPr lang="en"/>
              <a:t>Canon Perdido</a:t>
            </a:r>
            <a:endParaRPr/>
          </a:p>
        </p:txBody>
      </p:sp>
      <p:pic>
        <p:nvPicPr>
          <p:cNvPr id="476" name="Shape 476"/>
          <p:cNvPicPr preferRelativeResize="0"/>
          <p:nvPr/>
        </p:nvPicPr>
        <p:blipFill rotWithShape="1">
          <a:blip r:embed="rId3">
            <a:alphaModFix/>
          </a:blip>
          <a:srcRect l="14929"/>
          <a:stretch/>
        </p:blipFill>
        <p:spPr>
          <a:xfrm>
            <a:off x="3010426" y="0"/>
            <a:ext cx="6133576" cy="514350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20" name="Shape 12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121" name="Shape 121"/>
          <p:cNvPicPr preferRelativeResize="0"/>
          <p:nvPr/>
        </p:nvPicPr>
        <p:blipFill>
          <a:blip r:embed="rId3">
            <a:alphaModFix/>
          </a:blip>
          <a:stretch>
            <a:fillRect/>
          </a:stretch>
        </p:blipFill>
        <p:spPr>
          <a:xfrm>
            <a:off x="2551" y="0"/>
            <a:ext cx="9138896"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Shape 48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Six - Images</a:t>
            </a:r>
            <a:endParaRPr/>
          </a:p>
        </p:txBody>
      </p:sp>
      <p:sp>
        <p:nvSpPr>
          <p:cNvPr id="482" name="Shape 48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83" name="Shape 483"/>
          <p:cNvPicPr preferRelativeResize="0"/>
          <p:nvPr/>
        </p:nvPicPr>
        <p:blipFill>
          <a:blip r:embed="rId3">
            <a:alphaModFix/>
          </a:blip>
          <a:stretch>
            <a:fillRect/>
          </a:stretch>
        </p:blipFill>
        <p:spPr>
          <a:xfrm>
            <a:off x="4311946" y="0"/>
            <a:ext cx="4832060" cy="514350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Six </a:t>
            </a:r>
            <a:endParaRPr/>
          </a:p>
          <a:p>
            <a:pPr marL="0" lvl="0" indent="0" rtl="0">
              <a:spcBef>
                <a:spcPts val="0"/>
              </a:spcBef>
              <a:spcAft>
                <a:spcPts val="0"/>
              </a:spcAft>
              <a:buNone/>
            </a:pPr>
            <a:r>
              <a:rPr lang="en"/>
              <a:t>Images</a:t>
            </a:r>
            <a:endParaRPr/>
          </a:p>
        </p:txBody>
      </p:sp>
      <p:sp>
        <p:nvSpPr>
          <p:cNvPr id="489" name="Shape 48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90" name="Shape 490"/>
          <p:cNvPicPr preferRelativeResize="0"/>
          <p:nvPr/>
        </p:nvPicPr>
        <p:blipFill>
          <a:blip r:embed="rId3">
            <a:alphaModFix/>
          </a:blip>
          <a:stretch>
            <a:fillRect/>
          </a:stretch>
        </p:blipFill>
        <p:spPr>
          <a:xfrm>
            <a:off x="3134500" y="0"/>
            <a:ext cx="6110898"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Shape 49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Six</a:t>
            </a:r>
            <a:endParaRPr/>
          </a:p>
          <a:p>
            <a:pPr marL="0" lvl="0" indent="0" rtl="0">
              <a:spcBef>
                <a:spcPts val="0"/>
              </a:spcBef>
              <a:spcAft>
                <a:spcPts val="0"/>
              </a:spcAft>
              <a:buNone/>
            </a:pPr>
            <a:r>
              <a:rPr lang="en"/>
              <a:t>Images</a:t>
            </a:r>
            <a:endParaRPr/>
          </a:p>
        </p:txBody>
      </p:sp>
      <p:sp>
        <p:nvSpPr>
          <p:cNvPr id="496" name="Shape 49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497" name="Shape 497"/>
          <p:cNvPicPr preferRelativeResize="0"/>
          <p:nvPr/>
        </p:nvPicPr>
        <p:blipFill>
          <a:blip r:embed="rId3">
            <a:alphaModFix/>
          </a:blip>
          <a:stretch>
            <a:fillRect/>
          </a:stretch>
        </p:blipFill>
        <p:spPr>
          <a:xfrm>
            <a:off x="3541901" y="0"/>
            <a:ext cx="5602100"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Shape 50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Six - Images</a:t>
            </a:r>
            <a:endParaRPr/>
          </a:p>
        </p:txBody>
      </p:sp>
      <p:sp>
        <p:nvSpPr>
          <p:cNvPr id="503" name="Shape 50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04" name="Shape 504"/>
          <p:cNvPicPr preferRelativeResize="0"/>
          <p:nvPr/>
        </p:nvPicPr>
        <p:blipFill>
          <a:blip r:embed="rId3">
            <a:alphaModFix/>
          </a:blip>
          <a:stretch>
            <a:fillRect/>
          </a:stretch>
        </p:blipFill>
        <p:spPr>
          <a:xfrm>
            <a:off x="0" y="1464163"/>
            <a:ext cx="9144000" cy="239347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Seven </a:t>
            </a:r>
            <a:endParaRPr/>
          </a:p>
        </p:txBody>
      </p:sp>
      <p:sp>
        <p:nvSpPr>
          <p:cNvPr id="510" name="Shape 510"/>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latin typeface="Arial"/>
                <a:ea typeface="Arial"/>
                <a:cs typeface="Arial"/>
                <a:sym typeface="Arial"/>
              </a:rPr>
              <a:t>Gabriel Zamora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Anthony Grumbine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Rachel Back Assoc.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Gordon Brewer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Chris Gilliland							</a:t>
            </a:r>
            <a:r>
              <a:rPr lang="en" sz="1000" dirty="0">
                <a:solidFill>
                  <a:srgbClr val="000000"/>
                </a:solidFill>
              </a:rPr>
              <a:t> Anapamu to Carrillo</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John Moyer</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rPr>
              <a:t>											  </a:t>
            </a:r>
            <a:endParaRPr sz="1000" dirty="0">
              <a:solidFill>
                <a:srgbClr val="000000"/>
              </a:solidFill>
            </a:endParaRPr>
          </a:p>
          <a:p>
            <a:pPr marL="0" lvl="0" indent="0" rtl="0">
              <a:spcBef>
                <a:spcPts val="0"/>
              </a:spcBef>
              <a:spcAft>
                <a:spcPts val="1600"/>
              </a:spcAft>
              <a:buNone/>
            </a:pPr>
            <a:endParaRPr dirty="0"/>
          </a:p>
        </p:txBody>
      </p:sp>
      <p:pic>
        <p:nvPicPr>
          <p:cNvPr id="511" name="Shape 511"/>
          <p:cNvPicPr preferRelativeResize="0"/>
          <p:nvPr/>
        </p:nvPicPr>
        <p:blipFill>
          <a:blip r:embed="rId3">
            <a:alphaModFix/>
          </a:blip>
          <a:stretch>
            <a:fillRect/>
          </a:stretch>
        </p:blipFill>
        <p:spPr>
          <a:xfrm>
            <a:off x="3363100" y="1229875"/>
            <a:ext cx="5683100" cy="139345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Seven</a:t>
            </a:r>
            <a:endParaRPr/>
          </a:p>
        </p:txBody>
      </p:sp>
      <p:sp>
        <p:nvSpPr>
          <p:cNvPr id="517" name="Shape 51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1) </a:t>
            </a:r>
            <a:r>
              <a:rPr lang="en" sz="1400" dirty="0">
                <a:solidFill>
                  <a:srgbClr val="000000"/>
                </a:solidFill>
                <a:latin typeface="Arial"/>
                <a:ea typeface="Arial"/>
                <a:cs typeface="Arial"/>
                <a:sym typeface="Arial"/>
              </a:rPr>
              <a:t>Paseo system with green-space plazas/courtyards, similar to historic El Paseo, San</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Marcos courtyard and De La Guerra Plaza</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2) </a:t>
            </a:r>
            <a:r>
              <a:rPr lang="en" sz="1400" dirty="0">
                <a:solidFill>
                  <a:srgbClr val="000000"/>
                </a:solidFill>
                <a:latin typeface="Arial"/>
                <a:ea typeface="Arial"/>
                <a:cs typeface="Arial"/>
                <a:sym typeface="Arial"/>
              </a:rPr>
              <a:t>State Street turned into trolley/shuttle + bicycle + pedestrian, having entrance marked</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with tower + archway</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3) </a:t>
            </a:r>
            <a:r>
              <a:rPr lang="en" sz="1400" dirty="0">
                <a:solidFill>
                  <a:srgbClr val="000000"/>
                </a:solidFill>
                <a:latin typeface="Arial"/>
                <a:ea typeface="Arial"/>
                <a:cs typeface="Arial"/>
                <a:sym typeface="Arial"/>
              </a:rPr>
              <a:t>State Street historic facades (on mid-block rectangular buildings) kept, with larger 3-4</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story housing/office above and set back.</a:t>
            </a:r>
            <a:endParaRPr sz="140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Seven</a:t>
            </a:r>
            <a:endParaRPr/>
          </a:p>
          <a:p>
            <a:pPr marL="0" lvl="0" indent="0" rtl="0">
              <a:spcBef>
                <a:spcPts val="0"/>
              </a:spcBef>
              <a:spcAft>
                <a:spcPts val="0"/>
              </a:spcAft>
              <a:buNone/>
            </a:pPr>
            <a:r>
              <a:rPr lang="en"/>
              <a:t>Quadrant</a:t>
            </a:r>
            <a:endParaRPr/>
          </a:p>
        </p:txBody>
      </p:sp>
      <p:sp>
        <p:nvSpPr>
          <p:cNvPr id="523" name="Shape 52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lang="en-US" dirty="0" smtClean="0"/>
          </a:p>
          <a:p>
            <a:pPr marL="0" lvl="0" indent="0" rtl="0">
              <a:spcBef>
                <a:spcPts val="0"/>
              </a:spcBef>
              <a:spcAft>
                <a:spcPts val="1600"/>
              </a:spcAft>
              <a:buNone/>
            </a:pPr>
            <a:r>
              <a:rPr lang="en-US" dirty="0" err="1" smtClean="0"/>
              <a:t>Anapamu</a:t>
            </a:r>
            <a:r>
              <a:rPr lang="en-US" dirty="0" smtClean="0"/>
              <a:t> to Carrillo</a:t>
            </a:r>
            <a:endParaRPr dirty="0"/>
          </a:p>
        </p:txBody>
      </p:sp>
      <p:pic>
        <p:nvPicPr>
          <p:cNvPr id="524" name="Shape 524"/>
          <p:cNvPicPr preferRelativeResize="0"/>
          <p:nvPr/>
        </p:nvPicPr>
        <p:blipFill rotWithShape="1">
          <a:blip r:embed="rId3">
            <a:alphaModFix/>
          </a:blip>
          <a:srcRect t="8988" b="19506"/>
          <a:stretch/>
        </p:blipFill>
        <p:spPr>
          <a:xfrm>
            <a:off x="4026475" y="0"/>
            <a:ext cx="5117523"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Shape 52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Seven </a:t>
            </a:r>
            <a:endParaRPr/>
          </a:p>
          <a:p>
            <a:pPr marL="0" lvl="0" indent="0" rtl="0">
              <a:spcBef>
                <a:spcPts val="0"/>
              </a:spcBef>
              <a:spcAft>
                <a:spcPts val="0"/>
              </a:spcAft>
              <a:buNone/>
            </a:pPr>
            <a:r>
              <a:rPr lang="en"/>
              <a:t>Images</a:t>
            </a:r>
            <a:endParaRPr/>
          </a:p>
        </p:txBody>
      </p:sp>
      <p:sp>
        <p:nvSpPr>
          <p:cNvPr id="530" name="Shape 53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31" name="Shape 531"/>
          <p:cNvPicPr preferRelativeResize="0"/>
          <p:nvPr/>
        </p:nvPicPr>
        <p:blipFill>
          <a:blip r:embed="rId3">
            <a:alphaModFix/>
          </a:blip>
          <a:stretch>
            <a:fillRect/>
          </a:stretch>
        </p:blipFill>
        <p:spPr>
          <a:xfrm>
            <a:off x="2630905" y="0"/>
            <a:ext cx="6513090"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Shape 53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Seven </a:t>
            </a:r>
            <a:endParaRPr/>
          </a:p>
        </p:txBody>
      </p:sp>
      <p:sp>
        <p:nvSpPr>
          <p:cNvPr id="537" name="Shape 53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38" name="Shape 538"/>
          <p:cNvPicPr preferRelativeResize="0"/>
          <p:nvPr/>
        </p:nvPicPr>
        <p:blipFill>
          <a:blip r:embed="rId3">
            <a:alphaModFix/>
          </a:blip>
          <a:stretch>
            <a:fillRect/>
          </a:stretch>
        </p:blipFill>
        <p:spPr>
          <a:xfrm>
            <a:off x="413591" y="0"/>
            <a:ext cx="7986268"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Seven - Images</a:t>
            </a:r>
            <a:endParaRPr/>
          </a:p>
        </p:txBody>
      </p:sp>
      <p:sp>
        <p:nvSpPr>
          <p:cNvPr id="544" name="Shape 54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45" name="Shape 545"/>
          <p:cNvPicPr preferRelativeResize="0"/>
          <p:nvPr/>
        </p:nvPicPr>
        <p:blipFill>
          <a:blip r:embed="rId3">
            <a:alphaModFix/>
          </a:blip>
          <a:stretch>
            <a:fillRect/>
          </a:stretch>
        </p:blipFill>
        <p:spPr>
          <a:xfrm>
            <a:off x="5042009" y="0"/>
            <a:ext cx="4101980" cy="51434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27" name="Shape 12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128" name="Shape 128"/>
          <p:cNvPicPr preferRelativeResize="0"/>
          <p:nvPr/>
        </p:nvPicPr>
        <p:blipFill>
          <a:blip r:embed="rId3">
            <a:alphaModFix/>
          </a:blip>
          <a:stretch>
            <a:fillRect/>
          </a:stretch>
        </p:blipFill>
        <p:spPr>
          <a:xfrm>
            <a:off x="0" y="-106070"/>
            <a:ext cx="9178200" cy="524957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Shape 55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Seven - Images</a:t>
            </a:r>
            <a:endParaRPr/>
          </a:p>
        </p:txBody>
      </p:sp>
      <p:sp>
        <p:nvSpPr>
          <p:cNvPr id="551" name="Shape 55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52" name="Shape 552"/>
          <p:cNvPicPr preferRelativeResize="0"/>
          <p:nvPr/>
        </p:nvPicPr>
        <p:blipFill>
          <a:blip r:embed="rId3">
            <a:alphaModFix/>
          </a:blip>
          <a:stretch>
            <a:fillRect/>
          </a:stretch>
        </p:blipFill>
        <p:spPr>
          <a:xfrm>
            <a:off x="5053607" y="0"/>
            <a:ext cx="4166888" cy="514350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558" name="Shape 55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59" name="Shape 559"/>
          <p:cNvPicPr preferRelativeResize="0"/>
          <p:nvPr/>
        </p:nvPicPr>
        <p:blipFill>
          <a:blip r:embed="rId3">
            <a:alphaModFix/>
          </a:blip>
          <a:stretch>
            <a:fillRect/>
          </a:stretch>
        </p:blipFill>
        <p:spPr>
          <a:xfrm>
            <a:off x="878199" y="0"/>
            <a:ext cx="7392200" cy="514349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Shape 56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Seven - Images</a:t>
            </a:r>
            <a:endParaRPr/>
          </a:p>
        </p:txBody>
      </p:sp>
      <p:sp>
        <p:nvSpPr>
          <p:cNvPr id="565" name="Shape 56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566" name="Shape 566"/>
          <p:cNvPicPr preferRelativeResize="0"/>
          <p:nvPr/>
        </p:nvPicPr>
        <p:blipFill>
          <a:blip r:embed="rId3">
            <a:alphaModFix/>
          </a:blip>
          <a:stretch>
            <a:fillRect/>
          </a:stretch>
        </p:blipFill>
        <p:spPr>
          <a:xfrm>
            <a:off x="4708240" y="0"/>
            <a:ext cx="4435771"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Eight </a:t>
            </a:r>
            <a:endParaRPr/>
          </a:p>
        </p:txBody>
      </p:sp>
      <p:sp>
        <p:nvSpPr>
          <p:cNvPr id="572" name="Shape 572"/>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latin typeface="Arial"/>
                <a:ea typeface="Arial"/>
                <a:cs typeface="Arial"/>
                <a:sym typeface="Arial"/>
              </a:rPr>
              <a:t>Detty Peikert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Akiko Wade Davis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Peter Hunt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Joe Moticha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Jeremy White AIA					        </a:t>
            </a:r>
            <a:r>
              <a:rPr lang="en-US" dirty="0" smtClean="0">
                <a:solidFill>
                  <a:srgbClr val="000000"/>
                </a:solidFill>
                <a:latin typeface="Arial"/>
                <a:ea typeface="Arial"/>
                <a:cs typeface="Arial"/>
                <a:sym typeface="Arial"/>
              </a:rPr>
              <a:t>      </a:t>
            </a:r>
            <a:r>
              <a:rPr lang="en" sz="1050" dirty="0" smtClean="0">
                <a:solidFill>
                  <a:srgbClr val="000000"/>
                </a:solidFill>
                <a:latin typeface="Arial"/>
                <a:ea typeface="Arial"/>
                <a:cs typeface="Arial"/>
                <a:sym typeface="Arial"/>
              </a:rPr>
              <a:t>Victoria </a:t>
            </a:r>
            <a:r>
              <a:rPr lang="en" sz="1050" dirty="0">
                <a:solidFill>
                  <a:srgbClr val="000000"/>
                </a:solidFill>
                <a:latin typeface="Arial"/>
                <a:ea typeface="Arial"/>
                <a:cs typeface="Arial"/>
                <a:sym typeface="Arial"/>
              </a:rPr>
              <a:t>to Figueroa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Matthew Hendren</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rPr>
              <a:t>											       </a:t>
            </a:r>
            <a:endParaRPr sz="1050" dirty="0">
              <a:solidFill>
                <a:srgbClr val="000000"/>
              </a:solidFill>
              <a:latin typeface="Arial"/>
              <a:ea typeface="Arial"/>
              <a:cs typeface="Arial"/>
              <a:sym typeface="Arial"/>
            </a:endParaRPr>
          </a:p>
          <a:p>
            <a:pPr marL="0" lvl="0" indent="0" rtl="0">
              <a:spcBef>
                <a:spcPts val="0"/>
              </a:spcBef>
              <a:spcAft>
                <a:spcPts val="0"/>
              </a:spcAft>
              <a:buNone/>
            </a:pPr>
            <a:endParaRPr sz="105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pic>
        <p:nvPicPr>
          <p:cNvPr id="573" name="Shape 573"/>
          <p:cNvPicPr preferRelativeResize="0"/>
          <p:nvPr/>
        </p:nvPicPr>
        <p:blipFill>
          <a:blip r:embed="rId3">
            <a:alphaModFix/>
          </a:blip>
          <a:stretch>
            <a:fillRect/>
          </a:stretch>
        </p:blipFill>
        <p:spPr>
          <a:xfrm>
            <a:off x="3330150" y="1285350"/>
            <a:ext cx="5655550" cy="1353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Shape 57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Eight - Key Points</a:t>
            </a:r>
            <a:endParaRPr/>
          </a:p>
        </p:txBody>
      </p:sp>
      <p:sp>
        <p:nvSpPr>
          <p:cNvPr id="579" name="Shape 57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1) </a:t>
            </a:r>
            <a:r>
              <a:rPr lang="en" sz="1400" dirty="0">
                <a:solidFill>
                  <a:srgbClr val="000000"/>
                </a:solidFill>
                <a:latin typeface="Arial"/>
                <a:ea typeface="Arial"/>
                <a:cs typeface="Arial"/>
                <a:sym typeface="Arial"/>
              </a:rPr>
              <a:t>Identify discrete districts along the State Street corridor, Arts District, City Center, Old Town and</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strengthen the unique character of each district. Consider incremental closure of State Street Starting</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with City Center State and De La Guerra. Maintain access for service, emergency vehicles, parades, etc.Additionally, we advocate for temporary closures on other parts of State Street such as in the Arts District Victoria to Figueroa, creating space for public events and gatherings on the street in front of the Art Museum and the Granada Theater.</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2) </a:t>
            </a:r>
            <a:r>
              <a:rPr lang="en" sz="1400" dirty="0">
                <a:solidFill>
                  <a:srgbClr val="000000"/>
                </a:solidFill>
                <a:latin typeface="Arial"/>
                <a:ea typeface="Arial"/>
                <a:cs typeface="Arial"/>
                <a:sym typeface="Arial"/>
              </a:rPr>
              <a:t>Downtown Housing: Create incentives for housing in the State Street corridor. People living downtown will create long term sustainability and vitality in our urban core.Public parking lots and open spaces could be developed with larger scale housing/mixed use developments while accommodating existing parking needs in more compact configurations(robotic automated parking). </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Existing smaller scale buildings could accommodate housing above and behind </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future smaller scale retail street frontage.</a:t>
            </a:r>
            <a:endParaRPr sz="140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Shape 58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Eight - Key Points</a:t>
            </a:r>
            <a:endParaRPr/>
          </a:p>
        </p:txBody>
      </p:sp>
      <p:sp>
        <p:nvSpPr>
          <p:cNvPr id="585" name="Shape 58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3) </a:t>
            </a:r>
            <a:r>
              <a:rPr lang="en" sz="1400" dirty="0">
                <a:solidFill>
                  <a:srgbClr val="000000"/>
                </a:solidFill>
                <a:latin typeface="Arial"/>
                <a:ea typeface="Arial"/>
                <a:cs typeface="Arial"/>
                <a:sym typeface="Arial"/>
              </a:rPr>
              <a:t>Historic Paseo System: Paseos enhance the pedestrian experience of our downtown adding character and vitality while, connecting people to parking, housing, and retail services.Strengthen, enhance and create new additions to the mid-block paseo system.Paseos can be enhanced with public art, murals, paving materials, lighting signage. Map existing paseos for public awareness</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Additional Recommendations:</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A) Consider developing a Downtown Specific Plan to create incentives, development standards and</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design guidelines to address City’s goals and the unique character of the area.</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B) Consider private public partnership that include the City, housing authority, non-profit housing</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developers and private developers to develop housing on and over the grade level open city parking</a:t>
            </a: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1400" dirty="0">
                <a:solidFill>
                  <a:srgbClr val="000000"/>
                </a:solidFill>
                <a:latin typeface="Arial"/>
                <a:ea typeface="Arial"/>
                <a:cs typeface="Arial"/>
                <a:sym typeface="Arial"/>
              </a:rPr>
              <a:t>lots.</a:t>
            </a:r>
            <a:endParaRPr sz="140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Shape 59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Eight </a:t>
            </a:r>
            <a:endParaRPr/>
          </a:p>
          <a:p>
            <a:pPr marL="0" lvl="0" indent="0" rtl="0">
              <a:spcBef>
                <a:spcPts val="0"/>
              </a:spcBef>
              <a:spcAft>
                <a:spcPts val="0"/>
              </a:spcAft>
              <a:buNone/>
            </a:pPr>
            <a:r>
              <a:rPr lang="en"/>
              <a:t>Quadrant</a:t>
            </a:r>
            <a:endParaRPr/>
          </a:p>
        </p:txBody>
      </p:sp>
      <p:sp>
        <p:nvSpPr>
          <p:cNvPr id="591" name="Shape 59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lang="en-US" dirty="0" smtClean="0"/>
          </a:p>
          <a:p>
            <a:pPr marL="0" lvl="0" indent="0" rtl="0">
              <a:spcBef>
                <a:spcPts val="0"/>
              </a:spcBef>
              <a:spcAft>
                <a:spcPts val="1600"/>
              </a:spcAft>
              <a:buNone/>
            </a:pPr>
            <a:r>
              <a:rPr lang="en-US" dirty="0" smtClean="0"/>
              <a:t>Victoria to Figueroa</a:t>
            </a:r>
            <a:endParaRPr dirty="0"/>
          </a:p>
        </p:txBody>
      </p:sp>
      <p:pic>
        <p:nvPicPr>
          <p:cNvPr id="592" name="Shape 592"/>
          <p:cNvPicPr preferRelativeResize="0"/>
          <p:nvPr/>
        </p:nvPicPr>
        <p:blipFill>
          <a:blip r:embed="rId3">
            <a:alphaModFix/>
          </a:blip>
          <a:stretch>
            <a:fillRect/>
          </a:stretch>
        </p:blipFill>
        <p:spPr>
          <a:xfrm>
            <a:off x="3719207" y="18775"/>
            <a:ext cx="542478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Shape 59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598" name="Shape 59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599" name="Shape 599"/>
          <p:cNvPicPr preferRelativeResize="0"/>
          <p:nvPr/>
        </p:nvPicPr>
        <p:blipFill>
          <a:blip r:embed="rId3">
            <a:alphaModFix/>
          </a:blip>
          <a:stretch>
            <a:fillRect/>
          </a:stretch>
        </p:blipFill>
        <p:spPr>
          <a:xfrm>
            <a:off x="1037600" y="0"/>
            <a:ext cx="6857999"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Shape 60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05" name="Shape 60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06" name="Shape 606"/>
          <p:cNvPicPr preferRelativeResize="0"/>
          <p:nvPr/>
        </p:nvPicPr>
        <p:blipFill>
          <a:blip r:embed="rId3">
            <a:alphaModFix/>
          </a:blip>
          <a:stretch>
            <a:fillRect/>
          </a:stretch>
        </p:blipFill>
        <p:spPr>
          <a:xfrm>
            <a:off x="1137725" y="0"/>
            <a:ext cx="6857999"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Shape 61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12" name="Shape 61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13" name="Shape 613"/>
          <p:cNvPicPr preferRelativeResize="0"/>
          <p:nvPr/>
        </p:nvPicPr>
        <p:blipFill>
          <a:blip r:embed="rId3">
            <a:alphaModFix/>
          </a:blip>
          <a:stretch>
            <a:fillRect/>
          </a:stretch>
        </p:blipFill>
        <p:spPr>
          <a:xfrm>
            <a:off x="1230275" y="0"/>
            <a:ext cx="6857999"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Pre Charrette Event Speakers </a:t>
            </a:r>
            <a:endParaRPr/>
          </a:p>
        </p:txBody>
      </p:sp>
      <p:sp>
        <p:nvSpPr>
          <p:cNvPr id="134" name="Shape 134"/>
          <p:cNvSpPr txBox="1">
            <a:spLocks noGrp="1"/>
          </p:cNvSpPr>
          <p:nvPr>
            <p:ph type="body" idx="1"/>
          </p:nvPr>
        </p:nvSpPr>
        <p:spPr>
          <a:xfrm>
            <a:off x="311700" y="1229875"/>
            <a:ext cx="4260300" cy="33390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Dave Davis - MTD</a:t>
            </a:r>
            <a:endParaRPr/>
          </a:p>
          <a:p>
            <a:pPr marL="0" lvl="0" indent="0">
              <a:spcBef>
                <a:spcPts val="1600"/>
              </a:spcBef>
              <a:spcAft>
                <a:spcPts val="0"/>
              </a:spcAft>
              <a:buNone/>
            </a:pPr>
            <a:r>
              <a:rPr lang="en"/>
              <a:t>Rob Dayton - Transportation Planner</a:t>
            </a:r>
            <a:endParaRPr/>
          </a:p>
          <a:p>
            <a:pPr marL="0" lvl="0" indent="0">
              <a:spcBef>
                <a:spcPts val="1600"/>
              </a:spcBef>
              <a:spcAft>
                <a:spcPts val="0"/>
              </a:spcAft>
              <a:buNone/>
            </a:pPr>
            <a:r>
              <a:rPr lang="en"/>
              <a:t>Maggie Campbell - Downtown Organization</a:t>
            </a:r>
            <a:endParaRPr/>
          </a:p>
          <a:p>
            <a:pPr marL="0" lvl="0" indent="0">
              <a:spcBef>
                <a:spcPts val="1600"/>
              </a:spcBef>
              <a:spcAft>
                <a:spcPts val="0"/>
              </a:spcAft>
              <a:buNone/>
            </a:pPr>
            <a:r>
              <a:rPr lang="en"/>
              <a:t>Chuck Flacks - CH3 Housing Advocate</a:t>
            </a:r>
            <a:endParaRPr/>
          </a:p>
          <a:p>
            <a:pPr marL="0" lvl="0" indent="0">
              <a:spcBef>
                <a:spcPts val="1600"/>
              </a:spcBef>
              <a:spcAft>
                <a:spcPts val="0"/>
              </a:spcAft>
              <a:buNone/>
            </a:pPr>
            <a:r>
              <a:rPr lang="en"/>
              <a:t>Bob Tuler - Radius Group</a:t>
            </a:r>
            <a:endParaRPr/>
          </a:p>
          <a:p>
            <a:pPr marL="0" lvl="0" indent="0">
              <a:spcBef>
                <a:spcPts val="1600"/>
              </a:spcBef>
              <a:spcAft>
                <a:spcPts val="1600"/>
              </a:spcAft>
              <a:buNone/>
            </a:pPr>
            <a:r>
              <a:rPr lang="en"/>
              <a:t>Craig Minus - Towbes Group</a:t>
            </a:r>
            <a:endParaRPr/>
          </a:p>
        </p:txBody>
      </p:sp>
      <p:pic>
        <p:nvPicPr>
          <p:cNvPr id="135" name="Shape 135"/>
          <p:cNvPicPr preferRelativeResize="0"/>
          <p:nvPr/>
        </p:nvPicPr>
        <p:blipFill>
          <a:blip r:embed="rId3">
            <a:alphaModFix/>
          </a:blip>
          <a:stretch>
            <a:fillRect/>
          </a:stretch>
        </p:blipFill>
        <p:spPr>
          <a:xfrm>
            <a:off x="4417075" y="1395525"/>
            <a:ext cx="4791126" cy="35082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Shape 61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19" name="Shape 61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20" name="Shape 620"/>
          <p:cNvPicPr preferRelativeResize="0"/>
          <p:nvPr/>
        </p:nvPicPr>
        <p:blipFill>
          <a:blip r:embed="rId3">
            <a:alphaModFix/>
          </a:blip>
          <a:stretch>
            <a:fillRect/>
          </a:stretch>
        </p:blipFill>
        <p:spPr>
          <a:xfrm>
            <a:off x="1027725" y="0"/>
            <a:ext cx="6857999"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Shape 62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626" name="Shape 62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627" name="Shape 627"/>
          <p:cNvPicPr preferRelativeResize="0"/>
          <p:nvPr/>
        </p:nvPicPr>
        <p:blipFill>
          <a:blip r:embed="rId3">
            <a:alphaModFix/>
          </a:blip>
          <a:stretch>
            <a:fillRect/>
          </a:stretch>
        </p:blipFill>
        <p:spPr>
          <a:xfrm>
            <a:off x="1100425" y="0"/>
            <a:ext cx="6857999"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Shape 6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Nine </a:t>
            </a:r>
            <a:endParaRPr/>
          </a:p>
        </p:txBody>
      </p:sp>
      <p:sp>
        <p:nvSpPr>
          <p:cNvPr id="633" name="Shape 633"/>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000000"/>
                </a:solidFill>
                <a:latin typeface="Arial"/>
                <a:ea typeface="Arial"/>
                <a:cs typeface="Arial"/>
                <a:sym typeface="Arial"/>
              </a:rPr>
              <a:t>Chris Manson-Hing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Cass Ensberg FAIA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Christine Pierron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Karl Kras AIA</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Elizabeth Wentling						   </a:t>
            </a:r>
            <a:r>
              <a:rPr lang="en" sz="1050" dirty="0">
                <a:solidFill>
                  <a:srgbClr val="000000"/>
                </a:solidFill>
                <a:latin typeface="Arial"/>
                <a:ea typeface="Arial"/>
                <a:cs typeface="Arial"/>
                <a:sym typeface="Arial"/>
              </a:rPr>
              <a:t>Sola to Anapamu</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latin typeface="Arial"/>
                <a:ea typeface="Arial"/>
                <a:cs typeface="Arial"/>
                <a:sym typeface="Arial"/>
              </a:rPr>
              <a:t>Katie Klein</a:t>
            </a:r>
            <a:endParaRPr dirty="0">
              <a:solidFill>
                <a:srgbClr val="000000"/>
              </a:solidFill>
              <a:latin typeface="Arial"/>
              <a:ea typeface="Arial"/>
              <a:cs typeface="Arial"/>
              <a:sym typeface="Arial"/>
            </a:endParaRPr>
          </a:p>
          <a:p>
            <a:pPr marL="0" lvl="0" indent="0" rtl="0">
              <a:spcBef>
                <a:spcPts val="0"/>
              </a:spcBef>
              <a:spcAft>
                <a:spcPts val="0"/>
              </a:spcAft>
              <a:buNone/>
            </a:pPr>
            <a:r>
              <a:rPr lang="en" dirty="0">
                <a:solidFill>
                  <a:srgbClr val="000000"/>
                </a:solidFill>
              </a:rPr>
              <a:t>												       </a:t>
            </a:r>
            <a:endParaRPr dirty="0"/>
          </a:p>
        </p:txBody>
      </p:sp>
      <p:pic>
        <p:nvPicPr>
          <p:cNvPr id="634" name="Shape 634"/>
          <p:cNvPicPr preferRelativeResize="0"/>
          <p:nvPr/>
        </p:nvPicPr>
        <p:blipFill>
          <a:blip r:embed="rId3">
            <a:alphaModFix/>
          </a:blip>
          <a:stretch>
            <a:fillRect/>
          </a:stretch>
        </p:blipFill>
        <p:spPr>
          <a:xfrm>
            <a:off x="3045675" y="1143275"/>
            <a:ext cx="6000525" cy="14783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Shape 63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Nine - Key Points</a:t>
            </a:r>
            <a:endParaRPr/>
          </a:p>
        </p:txBody>
      </p:sp>
      <p:sp>
        <p:nvSpPr>
          <p:cNvPr id="640" name="Shape 64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000000"/>
                </a:solidFill>
                <a:latin typeface="Arial"/>
                <a:ea typeface="Arial"/>
                <a:cs typeface="Arial"/>
                <a:sym typeface="Arial"/>
              </a:rPr>
              <a:t>1) </a:t>
            </a:r>
            <a:r>
              <a:rPr lang="en" sz="1400" dirty="0">
                <a:solidFill>
                  <a:srgbClr val="000000"/>
                </a:solidFill>
                <a:latin typeface="Arial"/>
                <a:ea typeface="Arial"/>
                <a:cs typeface="Arial"/>
                <a:sym typeface="Arial"/>
              </a:rPr>
              <a:t>State Street Zone: Enhance the entrance and character through design elements such as a monumental gate at Sola St identifying the end of State Street and the entrance to the Theater District.</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2) </a:t>
            </a:r>
            <a:r>
              <a:rPr lang="en" sz="1400" dirty="0">
                <a:solidFill>
                  <a:srgbClr val="000000"/>
                </a:solidFill>
                <a:latin typeface="Arial"/>
                <a:ea typeface="Arial"/>
                <a:cs typeface="Arial"/>
                <a:sym typeface="Arial"/>
              </a:rPr>
              <a:t>Paseo System: Enhance and expand Santa Barbara's trademark paseo system. Develop them as new mid-block links for new mixed use/residential. Develop unique and artististic identities for each using artful paving, color, etc.</a:t>
            </a:r>
            <a:endParaRPr sz="1400" dirty="0">
              <a:solidFill>
                <a:srgbClr val="000000"/>
              </a:solidFill>
              <a:latin typeface="Arial"/>
              <a:ea typeface="Arial"/>
              <a:cs typeface="Arial"/>
              <a:sym typeface="Arial"/>
            </a:endParaRPr>
          </a:p>
          <a:p>
            <a:pPr marL="0" lvl="0" indent="0" rtl="0">
              <a:spcBef>
                <a:spcPts val="0"/>
              </a:spcBef>
              <a:spcAft>
                <a:spcPts val="0"/>
              </a:spcAft>
              <a:buNone/>
            </a:pPr>
            <a:endParaRPr sz="1400" dirty="0">
              <a:solidFill>
                <a:srgbClr val="000000"/>
              </a:solidFill>
              <a:latin typeface="Arial"/>
              <a:ea typeface="Arial"/>
              <a:cs typeface="Arial"/>
              <a:sym typeface="Arial"/>
            </a:endParaRPr>
          </a:p>
          <a:p>
            <a:pPr marL="0" lvl="0" indent="0" rtl="0">
              <a:spcBef>
                <a:spcPts val="0"/>
              </a:spcBef>
              <a:spcAft>
                <a:spcPts val="0"/>
              </a:spcAft>
              <a:buNone/>
            </a:pPr>
            <a:r>
              <a:rPr lang="en" sz="2400" dirty="0">
                <a:solidFill>
                  <a:srgbClr val="000000"/>
                </a:solidFill>
                <a:latin typeface="Arial"/>
                <a:ea typeface="Arial"/>
                <a:cs typeface="Arial"/>
                <a:sym typeface="Arial"/>
              </a:rPr>
              <a:t>3) </a:t>
            </a:r>
            <a:r>
              <a:rPr lang="en" sz="1400" dirty="0">
                <a:solidFill>
                  <a:srgbClr val="000000"/>
                </a:solidFill>
                <a:latin typeface="Arial"/>
                <a:ea typeface="Arial"/>
                <a:cs typeface="Arial"/>
                <a:sym typeface="Arial"/>
              </a:rPr>
              <a:t>Close Arlington Ave: Close Arlington Ave. to vehicles to create a new grand plaza fronting the Arlington Theater. Reimagine the parking lot adjacent to the Granada Theater as an arts plaza - a location for </a:t>
            </a:r>
            <a:r>
              <a:rPr lang="en" sz="1400" dirty="0" smtClean="0">
                <a:solidFill>
                  <a:srgbClr val="000000"/>
                </a:solidFill>
                <a:latin typeface="Arial"/>
                <a:ea typeface="Arial"/>
                <a:cs typeface="Arial"/>
                <a:sym typeface="Arial"/>
              </a:rPr>
              <a:t>buskers</a:t>
            </a:r>
            <a:r>
              <a:rPr lang="en-US" sz="1400" dirty="0">
                <a:solidFill>
                  <a:srgbClr val="000000"/>
                </a:solidFill>
                <a:latin typeface="Arial"/>
                <a:ea typeface="Arial"/>
                <a:cs typeface="Arial"/>
                <a:sym typeface="Arial"/>
              </a:rPr>
              <a:t> </a:t>
            </a:r>
            <a:r>
              <a:rPr lang="en" sz="1400" dirty="0" smtClean="0">
                <a:solidFill>
                  <a:srgbClr val="000000"/>
                </a:solidFill>
                <a:latin typeface="Arial"/>
                <a:ea typeface="Arial"/>
                <a:cs typeface="Arial"/>
                <a:sym typeface="Arial"/>
              </a:rPr>
              <a:t>and </a:t>
            </a:r>
            <a:r>
              <a:rPr lang="en" sz="1400" dirty="0">
                <a:solidFill>
                  <a:srgbClr val="000000"/>
                </a:solidFill>
                <a:latin typeface="Arial"/>
                <a:ea typeface="Arial"/>
                <a:cs typeface="Arial"/>
                <a:sym typeface="Arial"/>
              </a:rPr>
              <a:t>other artists and a connection from the parking garage to the theater and State St.</a:t>
            </a:r>
            <a:endParaRPr sz="1400" dirty="0">
              <a:solidFill>
                <a:srgbClr val="000000"/>
              </a:solidFill>
              <a:latin typeface="Arial"/>
              <a:ea typeface="Arial"/>
              <a:cs typeface="Arial"/>
              <a:sym typeface="Arial"/>
            </a:endParaRPr>
          </a:p>
          <a:p>
            <a:pPr marL="0" lvl="0" indent="0" rtl="0">
              <a:spcBef>
                <a:spcPts val="0"/>
              </a:spcBef>
              <a:spcAft>
                <a:spcPts val="1600"/>
              </a:spcAft>
              <a:buNone/>
            </a:pP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Shape 64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Team Nine </a:t>
            </a:r>
            <a:endParaRPr/>
          </a:p>
          <a:p>
            <a:pPr marL="0" lvl="0" indent="0" rtl="0">
              <a:spcBef>
                <a:spcPts val="0"/>
              </a:spcBef>
              <a:spcAft>
                <a:spcPts val="0"/>
              </a:spcAft>
              <a:buNone/>
            </a:pPr>
            <a:r>
              <a:rPr lang="en"/>
              <a:t>Quadrant</a:t>
            </a:r>
            <a:endParaRPr/>
          </a:p>
        </p:txBody>
      </p:sp>
      <p:sp>
        <p:nvSpPr>
          <p:cNvPr id="646" name="Shape 64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lang="en-US" dirty="0" smtClean="0"/>
          </a:p>
          <a:p>
            <a:pPr marL="0" lvl="0" indent="0" rtl="0">
              <a:spcBef>
                <a:spcPts val="0"/>
              </a:spcBef>
              <a:spcAft>
                <a:spcPts val="1600"/>
              </a:spcAft>
              <a:buNone/>
            </a:pPr>
            <a:r>
              <a:rPr lang="en-US" dirty="0" smtClean="0"/>
              <a:t>Sola to </a:t>
            </a:r>
            <a:r>
              <a:rPr lang="en-US" dirty="0" err="1" smtClean="0"/>
              <a:t>Anapamu</a:t>
            </a:r>
            <a:endParaRPr dirty="0"/>
          </a:p>
        </p:txBody>
      </p:sp>
      <p:pic>
        <p:nvPicPr>
          <p:cNvPr id="647" name="Shape 647"/>
          <p:cNvPicPr preferRelativeResize="0"/>
          <p:nvPr/>
        </p:nvPicPr>
        <p:blipFill rotWithShape="1">
          <a:blip r:embed="rId3">
            <a:alphaModFix/>
          </a:blip>
          <a:srcRect t="15126" r="13134" b="11012"/>
          <a:stretch/>
        </p:blipFill>
        <p:spPr>
          <a:xfrm>
            <a:off x="3143975" y="0"/>
            <a:ext cx="60489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Shape 65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Nine - Images</a:t>
            </a:r>
            <a:endParaRPr/>
          </a:p>
        </p:txBody>
      </p:sp>
      <p:sp>
        <p:nvSpPr>
          <p:cNvPr id="653" name="Shape 65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54" name="Shape 654"/>
          <p:cNvPicPr preferRelativeResize="0"/>
          <p:nvPr/>
        </p:nvPicPr>
        <p:blipFill>
          <a:blip r:embed="rId3">
            <a:alphaModFix/>
          </a:blip>
          <a:stretch>
            <a:fillRect/>
          </a:stretch>
        </p:blipFill>
        <p:spPr>
          <a:xfrm>
            <a:off x="161810" y="0"/>
            <a:ext cx="8820381"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Shape 65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Nine - Images</a:t>
            </a:r>
            <a:endParaRPr/>
          </a:p>
        </p:txBody>
      </p:sp>
      <p:sp>
        <p:nvSpPr>
          <p:cNvPr id="660" name="Shape 66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61" name="Shape 661"/>
          <p:cNvPicPr preferRelativeResize="0"/>
          <p:nvPr/>
        </p:nvPicPr>
        <p:blipFill>
          <a:blip r:embed="rId3">
            <a:alphaModFix/>
          </a:blip>
          <a:stretch>
            <a:fillRect/>
          </a:stretch>
        </p:blipFill>
        <p:spPr>
          <a:xfrm>
            <a:off x="0" y="155017"/>
            <a:ext cx="9144001" cy="498586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Shape 66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67" name="Shape 66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68" name="Shape 668"/>
          <p:cNvPicPr preferRelativeResize="0"/>
          <p:nvPr/>
        </p:nvPicPr>
        <p:blipFill>
          <a:blip r:embed="rId3">
            <a:alphaModFix/>
          </a:blip>
          <a:stretch>
            <a:fillRect/>
          </a:stretch>
        </p:blipFill>
        <p:spPr>
          <a:xfrm>
            <a:off x="1630355" y="0"/>
            <a:ext cx="7513642"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Shape 67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74" name="Shape 67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75" name="Shape 675"/>
          <p:cNvPicPr preferRelativeResize="0"/>
          <p:nvPr/>
        </p:nvPicPr>
        <p:blipFill>
          <a:blip r:embed="rId3">
            <a:alphaModFix/>
          </a:blip>
          <a:stretch>
            <a:fillRect/>
          </a:stretch>
        </p:blipFill>
        <p:spPr>
          <a:xfrm>
            <a:off x="1236030" y="30050"/>
            <a:ext cx="6931242"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Shape 68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681" name="Shape 68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82" name="Shape 682"/>
          <p:cNvPicPr preferRelativeResize="0"/>
          <p:nvPr/>
        </p:nvPicPr>
        <p:blipFill>
          <a:blip r:embed="rId3">
            <a:alphaModFix/>
          </a:blip>
          <a:stretch>
            <a:fillRect/>
          </a:stretch>
        </p:blipFill>
        <p:spPr>
          <a:xfrm>
            <a:off x="1652128" y="0"/>
            <a:ext cx="6527495"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ctrTitle"/>
          </p:nvPr>
        </p:nvSpPr>
        <p:spPr>
          <a:xfrm>
            <a:off x="540775" y="2162078"/>
            <a:ext cx="8222100" cy="168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t>AIA Santa Barbara </a:t>
            </a:r>
            <a:endParaRPr/>
          </a:p>
          <a:p>
            <a:pPr marL="0" lvl="0" indent="0" rtl="0">
              <a:spcBef>
                <a:spcPts val="0"/>
              </a:spcBef>
              <a:spcAft>
                <a:spcPts val="0"/>
              </a:spcAft>
              <a:buNone/>
            </a:pPr>
            <a:r>
              <a:rPr lang="en"/>
              <a:t>State Street Charrette</a:t>
            </a:r>
            <a:endParaRPr/>
          </a:p>
          <a:p>
            <a:pPr marL="0" lvl="0" indent="0" rtl="0">
              <a:spcBef>
                <a:spcPts val="0"/>
              </a:spcBef>
              <a:spcAft>
                <a:spcPts val="0"/>
              </a:spcAft>
              <a:buNone/>
            </a:pPr>
            <a:r>
              <a:rPr lang="en"/>
              <a:t>Team Work</a:t>
            </a:r>
            <a:endParaRPr/>
          </a:p>
        </p:txBody>
      </p:sp>
      <p:sp>
        <p:nvSpPr>
          <p:cNvPr id="141" name="Shape 141"/>
          <p:cNvSpPr txBox="1">
            <a:spLocks noGrp="1"/>
          </p:cNvSpPr>
          <p:nvPr>
            <p:ph type="subTitle" idx="1"/>
          </p:nvPr>
        </p:nvSpPr>
        <p:spPr>
          <a:xfrm>
            <a:off x="540763" y="3896613"/>
            <a:ext cx="8222100" cy="4329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Make State Street Work</a:t>
            </a:r>
            <a:endParaRPr/>
          </a:p>
          <a:p>
            <a:pPr marL="0" lvl="0" indent="0" rtl="0">
              <a:spcBef>
                <a:spcPts val="0"/>
              </a:spcBef>
              <a:spcAft>
                <a:spcPts val="0"/>
              </a:spcAft>
              <a:buNone/>
            </a:pPr>
            <a:r>
              <a:rPr lang="en"/>
              <a:t>October 21, 2017</a:t>
            </a:r>
            <a:endParaRPr/>
          </a:p>
        </p:txBody>
      </p:sp>
      <p:pic>
        <p:nvPicPr>
          <p:cNvPr id="142" name="Shape 142"/>
          <p:cNvPicPr preferRelativeResize="0"/>
          <p:nvPr/>
        </p:nvPicPr>
        <p:blipFill rotWithShape="1">
          <a:blip r:embed="rId3">
            <a:alphaModFix/>
          </a:blip>
          <a:srcRect r="77420"/>
          <a:stretch/>
        </p:blipFill>
        <p:spPr>
          <a:xfrm>
            <a:off x="585875" y="194050"/>
            <a:ext cx="1489525" cy="1561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Shape 68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Team Nine - Images</a:t>
            </a:r>
            <a:endParaRPr/>
          </a:p>
        </p:txBody>
      </p:sp>
      <p:sp>
        <p:nvSpPr>
          <p:cNvPr id="688" name="Shape 68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endParaRPr/>
          </a:p>
        </p:txBody>
      </p:sp>
      <p:pic>
        <p:nvPicPr>
          <p:cNvPr id="689" name="Shape 689"/>
          <p:cNvPicPr preferRelativeResize="0"/>
          <p:nvPr/>
        </p:nvPicPr>
        <p:blipFill>
          <a:blip r:embed="rId3">
            <a:alphaModFix/>
          </a:blip>
          <a:stretch>
            <a:fillRect/>
          </a:stretch>
        </p:blipFill>
        <p:spPr>
          <a:xfrm>
            <a:off x="0" y="1189344"/>
            <a:ext cx="9144000" cy="395416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Shape 69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695" name="Shape 69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696" name="Shape 696"/>
          <p:cNvPicPr preferRelativeResize="0"/>
          <p:nvPr/>
        </p:nvPicPr>
        <p:blipFill>
          <a:blip r:embed="rId3">
            <a:alphaModFix/>
          </a:blip>
          <a:stretch>
            <a:fillRect/>
          </a:stretch>
        </p:blipFill>
        <p:spPr>
          <a:xfrm>
            <a:off x="320853" y="0"/>
            <a:ext cx="850229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Shape 70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702" name="Shape 70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spcBef>
                <a:spcPts val="0"/>
              </a:spcBef>
              <a:spcAft>
                <a:spcPts val="1600"/>
              </a:spcAft>
              <a:buNone/>
            </a:pPr>
            <a:endParaRPr/>
          </a:p>
        </p:txBody>
      </p:sp>
      <p:pic>
        <p:nvPicPr>
          <p:cNvPr id="703" name="Shape 703"/>
          <p:cNvPicPr preferRelativeResize="0"/>
          <p:nvPr/>
        </p:nvPicPr>
        <p:blipFill>
          <a:blip r:embed="rId3">
            <a:alphaModFix/>
          </a:blip>
          <a:stretch>
            <a:fillRect/>
          </a:stretch>
        </p:blipFill>
        <p:spPr>
          <a:xfrm>
            <a:off x="1151858" y="0"/>
            <a:ext cx="6987586" cy="5143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Shape 70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Landscape Team - Post Charrette Reflection</a:t>
            </a:r>
            <a:endParaRPr/>
          </a:p>
        </p:txBody>
      </p:sp>
      <p:sp>
        <p:nvSpPr>
          <p:cNvPr id="709" name="Shape 709"/>
          <p:cNvSpPr txBox="1">
            <a:spLocks noGrp="1"/>
          </p:cNvSpPr>
          <p:nvPr>
            <p:ph type="body" idx="1"/>
          </p:nvPr>
        </p:nvSpPr>
        <p:spPr>
          <a:xfrm>
            <a:off x="311700" y="1229875"/>
            <a:ext cx="8734500" cy="3339000"/>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None/>
            </a:pPr>
            <a:r>
              <a:rPr lang="en">
                <a:solidFill>
                  <a:srgbClr val="000000"/>
                </a:solidFill>
              </a:rPr>
              <a:t>Bob Cunningham (LA #1269)</a:t>
            </a:r>
            <a:endParaRPr>
              <a:solidFill>
                <a:srgbClr val="000000"/>
              </a:solidFill>
            </a:endParaRPr>
          </a:p>
          <a:p>
            <a:pPr marL="0" lvl="0" indent="0" rtl="0">
              <a:lnSpc>
                <a:spcPct val="100000"/>
              </a:lnSpc>
              <a:spcBef>
                <a:spcPts val="0"/>
              </a:spcBef>
              <a:spcAft>
                <a:spcPts val="0"/>
              </a:spcAft>
              <a:buNone/>
            </a:pPr>
            <a:r>
              <a:rPr lang="en">
                <a:solidFill>
                  <a:srgbClr val="000000"/>
                </a:solidFill>
              </a:rPr>
              <a:t>Christopher A. Gilliland (LA #4597)</a:t>
            </a:r>
            <a:endParaRPr>
              <a:solidFill>
                <a:srgbClr val="000000"/>
              </a:solidFill>
            </a:endParaRPr>
          </a:p>
          <a:p>
            <a:pPr marL="0" lvl="0" indent="0" rtl="0">
              <a:lnSpc>
                <a:spcPct val="100000"/>
              </a:lnSpc>
              <a:spcBef>
                <a:spcPts val="0"/>
              </a:spcBef>
              <a:spcAft>
                <a:spcPts val="0"/>
              </a:spcAft>
              <a:buNone/>
            </a:pPr>
            <a:r>
              <a:rPr lang="en">
                <a:solidFill>
                  <a:srgbClr val="000000"/>
                </a:solidFill>
              </a:rPr>
              <a:t>Katie Klein (LA #6253)</a:t>
            </a:r>
            <a:endParaRPr>
              <a:solidFill>
                <a:srgbClr val="000000"/>
              </a:solidFill>
            </a:endParaRPr>
          </a:p>
          <a:p>
            <a:pPr marL="0" lvl="0" indent="0" rtl="0">
              <a:lnSpc>
                <a:spcPct val="100000"/>
              </a:lnSpc>
              <a:spcBef>
                <a:spcPts val="0"/>
              </a:spcBef>
              <a:spcAft>
                <a:spcPts val="0"/>
              </a:spcAft>
              <a:buNone/>
            </a:pPr>
            <a:r>
              <a:rPr lang="en">
                <a:solidFill>
                  <a:srgbClr val="000000"/>
                </a:solidFill>
              </a:rPr>
              <a:t>Santa Barbara Landscape Architect</a:t>
            </a:r>
            <a:endParaRPr>
              <a:solidFill>
                <a:srgbClr val="000000"/>
              </a:solidFill>
            </a:endParaRPr>
          </a:p>
          <a:p>
            <a:pPr marL="0" lvl="0" indent="0" rtl="0">
              <a:lnSpc>
                <a:spcPct val="100000"/>
              </a:lnSpc>
              <a:spcBef>
                <a:spcPts val="0"/>
              </a:spcBef>
              <a:spcAft>
                <a:spcPts val="0"/>
              </a:spcAft>
              <a:buNone/>
            </a:pPr>
            <a:endParaRPr>
              <a:solidFill>
                <a:srgbClr val="000000"/>
              </a:solidFill>
            </a:endParaRPr>
          </a:p>
          <a:p>
            <a:pPr marL="0" lvl="0" indent="0" rtl="0">
              <a:spcBef>
                <a:spcPts val="0"/>
              </a:spcBef>
              <a:spcAft>
                <a:spcPts val="0"/>
              </a:spcAft>
              <a:buNone/>
            </a:pPr>
            <a:r>
              <a:rPr lang="en">
                <a:solidFill>
                  <a:srgbClr val="000000"/>
                </a:solidFill>
                <a:latin typeface="Arial"/>
                <a:ea typeface="Arial"/>
                <a:cs typeface="Arial"/>
                <a:sym typeface="Arial"/>
              </a:rPr>
              <a:t>Directly following the Charrette, a group of Landscape Architects who participated in</a:t>
            </a:r>
            <a:endParaRPr>
              <a:solidFill>
                <a:srgbClr val="000000"/>
              </a:solidFill>
              <a:latin typeface="Arial"/>
              <a:ea typeface="Arial"/>
              <a:cs typeface="Arial"/>
              <a:sym typeface="Arial"/>
            </a:endParaRPr>
          </a:p>
          <a:p>
            <a:pPr marL="0" lvl="0" indent="0" rtl="0">
              <a:spcBef>
                <a:spcPts val="0"/>
              </a:spcBef>
              <a:spcAft>
                <a:spcPts val="0"/>
              </a:spcAft>
              <a:buNone/>
            </a:pPr>
            <a:r>
              <a:rPr lang="en">
                <a:solidFill>
                  <a:srgbClr val="000000"/>
                </a:solidFill>
                <a:latin typeface="Arial"/>
                <a:ea typeface="Arial"/>
                <a:cs typeface="Arial"/>
                <a:sym typeface="Arial"/>
              </a:rPr>
              <a:t>teams during the design process decided to come together in the true charrette fashion and develop a “Landscape Architect’s Master Plan” for Santa Barbara. Their letter follows.</a:t>
            </a:r>
            <a:endParaRPr>
              <a:solidFill>
                <a:srgbClr val="000000"/>
              </a:solidFill>
              <a:latin typeface="Arial"/>
              <a:ea typeface="Arial"/>
              <a:cs typeface="Arial"/>
              <a:sym typeface="Arial"/>
            </a:endParaRPr>
          </a:p>
          <a:p>
            <a:pPr marL="0" lvl="0" indent="0" rtl="0">
              <a:lnSpc>
                <a:spcPct val="100000"/>
              </a:lnSpc>
              <a:spcBef>
                <a:spcPts val="0"/>
              </a:spcBef>
              <a:spcAft>
                <a:spcPts val="0"/>
              </a:spcAft>
              <a:buNone/>
            </a:pPr>
            <a:endParaRPr>
              <a:solidFill>
                <a:srgbClr val="000000"/>
              </a:solidFill>
            </a:endParaRPr>
          </a:p>
          <a:p>
            <a:pPr marL="0" lvl="0" indent="0" rtl="0">
              <a:spcBef>
                <a:spcPts val="0"/>
              </a:spcBef>
              <a:spcAft>
                <a:spcPts val="0"/>
              </a:spcAft>
              <a:buNone/>
            </a:pPr>
            <a:r>
              <a:rPr lang="en">
                <a:solidFill>
                  <a:srgbClr val="000000"/>
                </a:solidFill>
              </a:rPr>
              <a:t>												      </a:t>
            </a: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Shape 7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Landscape Team - Post Charrette</a:t>
            </a:r>
            <a:endParaRPr/>
          </a:p>
        </p:txBody>
      </p:sp>
      <p:sp>
        <p:nvSpPr>
          <p:cNvPr id="715" name="Shape 71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600">
                <a:solidFill>
                  <a:srgbClr val="000000"/>
                </a:solidFill>
                <a:latin typeface="Arial"/>
                <a:ea typeface="Arial"/>
                <a:cs typeface="Arial"/>
                <a:sym typeface="Arial"/>
              </a:rPr>
              <a:t>1. CREATE MASTER PLAN FOR CITY PARK/PLAZA/PASEO NETWORK</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Some City parking lots within and adjacent to the State Street corridor are prime locations</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for new parks, not more buildings. Housing can be placed atop existing one story retail,</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which is omnipresent, and within existing repurposed structures. Many parking lots already</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have tree canopies established, which is a good start for a park. If we are serious about</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rehabilitating State Street to make it more pedestrian-oriented, and less vehicle-centered,</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and we want to make Santa Barbara actually look like the 'birthplace of the environmental</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movement', then we need a comprehensive park/plaza/paseo system downtown. There are</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currently ZERO parks within the Charrette study area.</a:t>
            </a:r>
            <a:endParaRPr sz="1600">
              <a:solidFill>
                <a:srgbClr val="000000"/>
              </a:solidFill>
              <a:latin typeface="Arial"/>
              <a:ea typeface="Arial"/>
              <a:cs typeface="Arial"/>
              <a:sym typeface="Aria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Shape 72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Landscape Team - Post Charrette</a:t>
            </a:r>
            <a:endParaRPr/>
          </a:p>
        </p:txBody>
      </p:sp>
      <p:sp>
        <p:nvSpPr>
          <p:cNvPr id="721" name="Shape 72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600">
                <a:solidFill>
                  <a:srgbClr val="000000"/>
                </a:solidFill>
                <a:latin typeface="Arial"/>
                <a:ea typeface="Arial"/>
                <a:cs typeface="Arial"/>
                <a:sym typeface="Arial"/>
              </a:rPr>
              <a:t>2. PLAZA SANTA BARBARA - EXTEND DE LA GUERRA PLAZA TO STATE STREET</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This new and completely reimagined plaza would be the unmistakable heart of Santa Barbara, and therefore be renamed Plaza Santa Barbara. The De la Guerra building may need to be preserved, but if the one-story retail buildings between it and the mid-block pocket park were removed, and State Street was closed to non-essential vehicles between Ortega and Carrillo, this European-style central plaza would connect an all-pedestrian network including Paseo Nuevo, El Paseo, City Hall, Casa de la Guerra, whatever the News Press building is repurposed to include, and State Street of course. Plaza Santa Barbara would also be a prime location for a permanent farmers market, various flex spaces, and City events. All 4 sides of the existing De la Guerra Building could face the Plaza.</a:t>
            </a:r>
            <a:endParaRPr sz="1600">
              <a:solidFill>
                <a:srgbClr val="000000"/>
              </a:solidFill>
              <a:latin typeface="Arial"/>
              <a:ea typeface="Arial"/>
              <a:cs typeface="Arial"/>
              <a:sym typeface="Aria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Shape 72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Landscape Team - Post Charrette</a:t>
            </a:r>
            <a:endParaRPr/>
          </a:p>
        </p:txBody>
      </p:sp>
      <p:sp>
        <p:nvSpPr>
          <p:cNvPr id="727" name="Shape 72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600">
                <a:solidFill>
                  <a:srgbClr val="000000"/>
                </a:solidFill>
                <a:latin typeface="Arial"/>
                <a:ea typeface="Arial"/>
                <a:cs typeface="Arial"/>
                <a:sym typeface="Arial"/>
              </a:rPr>
              <a:t>3. INCORPORATE NEW HOUSING AND ‘LINK THE M'S’ WITH LIGHT RAIL</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Santa Barbara had a trolley system in the late 1800's and early 1900's, and it's time to bring it</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back, with a modern easy on/off light rail system up and down State Street, and new lines back and forth to the M's - Montecito, Milpas, the Mesa, the Mission, middle and upper State, etc. This will greatly reduce automobile traffic to and from downtown, help alleviate parking issues, increase the vitality of our downtown, and make the City as a whole more walkable and accessible. Additional housing within the State Street corridor will also greatly benefit the City in myriad ways, as our AIA colleagues and many others have pointed out. There are many obstacles to reimagining Downtown Santa Barbara to include these three proposals, as well as others that Design Charrette participants have suggested: involvement of property owners, governmental bureaucracy, political will, funding, etc., but these </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are longterm solutions and we have to start somewhere.</a:t>
            </a:r>
            <a:endParaRPr sz="1600">
              <a:solidFill>
                <a:srgbClr val="000000"/>
              </a:solidFill>
              <a:latin typeface="Arial"/>
              <a:ea typeface="Arial"/>
              <a:cs typeface="Arial"/>
              <a:sym typeface="Arial"/>
            </a:endParaRPr>
          </a:p>
          <a:p>
            <a:pPr marL="0" lvl="0" indent="0" rtl="0">
              <a:spcBef>
                <a:spcPts val="0"/>
              </a:spcBef>
              <a:spcAft>
                <a:spcPts val="0"/>
              </a:spcAft>
              <a:buNone/>
            </a:pPr>
            <a:endParaRPr sz="1050">
              <a:solidFill>
                <a:srgbClr val="000000"/>
              </a:solidFill>
              <a:latin typeface="Arial"/>
              <a:ea typeface="Arial"/>
              <a:cs typeface="Arial"/>
              <a:sym typeface="Arial"/>
            </a:endParaRPr>
          </a:p>
          <a:p>
            <a:pPr marL="0" lvl="0" indent="0" rtl="0">
              <a:spcBef>
                <a:spcPts val="0"/>
              </a:spcBef>
              <a:spcAft>
                <a:spcPts val="16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Shape 732"/>
          <p:cNvSpPr txBox="1">
            <a:spLocks noGrp="1"/>
          </p:cNvSpPr>
          <p:nvPr>
            <p:ph type="ctrTitle"/>
          </p:nvPr>
        </p:nvSpPr>
        <p:spPr>
          <a:xfrm>
            <a:off x="540775" y="2162078"/>
            <a:ext cx="8222100" cy="168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t>AIA Santa Barbara </a:t>
            </a:r>
            <a:endParaRPr/>
          </a:p>
          <a:p>
            <a:pPr marL="0" lvl="0" indent="0" rtl="0">
              <a:spcBef>
                <a:spcPts val="0"/>
              </a:spcBef>
              <a:spcAft>
                <a:spcPts val="0"/>
              </a:spcAft>
              <a:buNone/>
            </a:pPr>
            <a:r>
              <a:rPr lang="en"/>
              <a:t>State Street Charrette</a:t>
            </a:r>
            <a:endParaRPr/>
          </a:p>
          <a:p>
            <a:pPr marL="0" lvl="0" indent="0" rtl="0">
              <a:spcBef>
                <a:spcPts val="0"/>
              </a:spcBef>
              <a:spcAft>
                <a:spcPts val="0"/>
              </a:spcAft>
              <a:buNone/>
            </a:pPr>
            <a:r>
              <a:rPr lang="en"/>
              <a:t>Findings</a:t>
            </a:r>
            <a:endParaRPr/>
          </a:p>
        </p:txBody>
      </p:sp>
      <p:sp>
        <p:nvSpPr>
          <p:cNvPr id="733" name="Shape 733"/>
          <p:cNvSpPr txBox="1">
            <a:spLocks noGrp="1"/>
          </p:cNvSpPr>
          <p:nvPr>
            <p:ph type="subTitle" idx="1"/>
          </p:nvPr>
        </p:nvSpPr>
        <p:spPr>
          <a:xfrm>
            <a:off x="540763" y="3896613"/>
            <a:ext cx="8222100" cy="4329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Make State Street Work</a:t>
            </a:r>
            <a:endParaRPr/>
          </a:p>
          <a:p>
            <a:pPr marL="0" lvl="0" indent="0" rtl="0">
              <a:spcBef>
                <a:spcPts val="0"/>
              </a:spcBef>
              <a:spcAft>
                <a:spcPts val="0"/>
              </a:spcAft>
              <a:buNone/>
            </a:pPr>
            <a:r>
              <a:rPr lang="en"/>
              <a:t>October 21, 2017</a:t>
            </a:r>
            <a:endParaRPr/>
          </a:p>
        </p:txBody>
      </p:sp>
      <p:pic>
        <p:nvPicPr>
          <p:cNvPr id="734" name="Shape 734"/>
          <p:cNvPicPr preferRelativeResize="0"/>
          <p:nvPr/>
        </p:nvPicPr>
        <p:blipFill rotWithShape="1">
          <a:blip r:embed="rId3">
            <a:alphaModFix/>
          </a:blip>
          <a:srcRect r="77420"/>
          <a:stretch/>
        </p:blipFill>
        <p:spPr>
          <a:xfrm>
            <a:off x="585875" y="194050"/>
            <a:ext cx="1489525" cy="1561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Shape 73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Consensus Findings</a:t>
            </a:r>
            <a:endParaRPr/>
          </a:p>
        </p:txBody>
      </p:sp>
      <p:sp>
        <p:nvSpPr>
          <p:cNvPr id="740" name="Shape 74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650" b="1">
                <a:solidFill>
                  <a:srgbClr val="000000"/>
                </a:solidFill>
                <a:latin typeface="Arial"/>
                <a:ea typeface="Arial"/>
                <a:cs typeface="Arial"/>
                <a:sym typeface="Arial"/>
              </a:rPr>
              <a:t>- </a:t>
            </a:r>
            <a:r>
              <a:rPr lang="en" b="1">
                <a:solidFill>
                  <a:srgbClr val="000000"/>
                </a:solidFill>
                <a:latin typeface="Arial"/>
                <a:ea typeface="Arial"/>
                <a:cs typeface="Arial"/>
                <a:sym typeface="Arial"/>
              </a:rPr>
              <a:t>Districts</a:t>
            </a:r>
            <a:endParaRPr b="1">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State Street represents a series of districts and experiences as you travel up from</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Cabrillo Boulevard to Sola Street. These districts and their “themes” should be identified</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(e.g. Old Town/Night Life, Civic Center, Arts &amp; Theater District, etc.) and strengthened</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to help create unique qualities and activities within and between each.</a:t>
            </a:r>
            <a:endParaRPr sz="1600">
              <a:solidFill>
                <a:srgbClr val="000000"/>
              </a:solidFill>
              <a:latin typeface="Arial"/>
              <a:ea typeface="Arial"/>
              <a:cs typeface="Arial"/>
              <a:sym typeface="Arial"/>
            </a:endParaRPr>
          </a:p>
          <a:p>
            <a:pPr marL="0" lvl="0" indent="0" rtl="0">
              <a:spcBef>
                <a:spcPts val="0"/>
              </a:spcBef>
              <a:spcAft>
                <a:spcPts val="1600"/>
              </a:spcAft>
              <a:buNone/>
            </a:pPr>
            <a:endParaRPr/>
          </a:p>
        </p:txBody>
      </p:sp>
      <p:pic>
        <p:nvPicPr>
          <p:cNvPr id="741" name="Shape 741"/>
          <p:cNvPicPr preferRelativeResize="0"/>
          <p:nvPr/>
        </p:nvPicPr>
        <p:blipFill>
          <a:blip r:embed="rId3">
            <a:alphaModFix/>
          </a:blip>
          <a:stretch>
            <a:fillRect/>
          </a:stretch>
        </p:blipFill>
        <p:spPr>
          <a:xfrm>
            <a:off x="0" y="3030691"/>
            <a:ext cx="9143999" cy="188421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Shape 74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Consensus Findings</a:t>
            </a:r>
            <a:endParaRPr/>
          </a:p>
        </p:txBody>
      </p:sp>
      <p:sp>
        <p:nvSpPr>
          <p:cNvPr id="747" name="Shape 747"/>
          <p:cNvSpPr txBox="1">
            <a:spLocks noGrp="1"/>
          </p:cNvSpPr>
          <p:nvPr>
            <p:ph type="body" idx="1"/>
          </p:nvPr>
        </p:nvSpPr>
        <p:spPr>
          <a:xfrm>
            <a:off x="311700" y="835250"/>
            <a:ext cx="8520600" cy="3339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b="1">
                <a:solidFill>
                  <a:srgbClr val="000000"/>
                </a:solidFill>
                <a:latin typeface="Arial"/>
                <a:ea typeface="Arial"/>
                <a:cs typeface="Arial"/>
                <a:sym typeface="Arial"/>
              </a:rPr>
              <a:t>- Paseos</a:t>
            </a:r>
            <a:endParaRPr b="1">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The historic paseo system, parallel and perpendicular to State Street, should be revitalized,</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enhanced, and expanded to connect districts and act as a key circulation element</a:t>
            </a:r>
            <a:endParaRPr sz="1600">
              <a:solidFill>
                <a:srgbClr val="000000"/>
              </a:solidFill>
              <a:latin typeface="Arial"/>
              <a:ea typeface="Arial"/>
              <a:cs typeface="Arial"/>
              <a:sym typeface="Arial"/>
            </a:endParaRPr>
          </a:p>
          <a:p>
            <a:pPr marL="0" lvl="0" indent="0" rtl="0">
              <a:spcBef>
                <a:spcPts val="0"/>
              </a:spcBef>
              <a:spcAft>
                <a:spcPts val="0"/>
              </a:spcAft>
              <a:buNone/>
            </a:pPr>
            <a:r>
              <a:rPr lang="en" sz="1600">
                <a:solidFill>
                  <a:srgbClr val="000000"/>
                </a:solidFill>
                <a:latin typeface="Arial"/>
                <a:ea typeface="Arial"/>
                <a:cs typeface="Arial"/>
                <a:sym typeface="Arial"/>
              </a:rPr>
              <a:t>within the CBD</a:t>
            </a:r>
            <a:endParaRPr sz="1600"/>
          </a:p>
        </p:txBody>
      </p:sp>
      <p:pic>
        <p:nvPicPr>
          <p:cNvPr id="748" name="Shape 748"/>
          <p:cNvPicPr preferRelativeResize="0"/>
          <p:nvPr/>
        </p:nvPicPr>
        <p:blipFill>
          <a:blip r:embed="rId3">
            <a:alphaModFix/>
          </a:blip>
          <a:stretch>
            <a:fillRect/>
          </a:stretch>
        </p:blipFill>
        <p:spPr>
          <a:xfrm>
            <a:off x="710325" y="2071325"/>
            <a:ext cx="7588050" cy="31032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xmlns:p14="http://schemas.microsoft.com/office/powerpoint/2010/main" spd="slow" advClick="0" advTm="6000"/>
    </mc:Fallback>
  </mc:AlternateContent>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3010</Words>
  <Application>Microsoft Macintosh PowerPoint</Application>
  <PresentationFormat>On-screen Show (16:9)</PresentationFormat>
  <Paragraphs>321</Paragraphs>
  <Slides>136</Slides>
  <Notes>136</Notes>
  <HiddenSlides>0</HiddenSlides>
  <MMClips>0</MMClips>
  <ScaleCrop>false</ScaleCrop>
  <HeadingPairs>
    <vt:vector size="4" baseType="variant">
      <vt:variant>
        <vt:lpstr>Theme</vt:lpstr>
      </vt:variant>
      <vt:variant>
        <vt:i4>1</vt:i4>
      </vt:variant>
      <vt:variant>
        <vt:lpstr>Slide Titles</vt:lpstr>
      </vt:variant>
      <vt:variant>
        <vt:i4>136</vt:i4>
      </vt:variant>
    </vt:vector>
  </HeadingPairs>
  <TitlesOfParts>
    <vt:vector size="137" baseType="lpstr">
      <vt:lpstr>Geometric</vt:lpstr>
      <vt:lpstr>AIA Santa Barbara  State Street Charrette City Council Presentation</vt:lpstr>
      <vt:lpstr>State Street Corridor: The Challenge</vt:lpstr>
      <vt:lpstr>Historic State Street Images</vt:lpstr>
      <vt:lpstr>Historic State Street Images</vt:lpstr>
      <vt:lpstr>Historic State Street Images</vt:lpstr>
      <vt:lpstr>PowerPoint Presentation</vt:lpstr>
      <vt:lpstr>PowerPoint Presentation</vt:lpstr>
      <vt:lpstr>Pre Charrette Event Speakers </vt:lpstr>
      <vt:lpstr>AIA Santa Barbara  State Street Charrette Team Work</vt:lpstr>
      <vt:lpstr>Team One </vt:lpstr>
      <vt:lpstr>Team One - Key Points</vt:lpstr>
      <vt:lpstr>Team One  Quadrant</vt:lpstr>
      <vt:lpstr>Team One - Images</vt:lpstr>
      <vt:lpstr>PowerPoint Presentation</vt:lpstr>
      <vt:lpstr>PowerPoint Presentation</vt:lpstr>
      <vt:lpstr>Team One - Images</vt:lpstr>
      <vt:lpstr>Team One - Images</vt:lpstr>
      <vt:lpstr>Team Two </vt:lpstr>
      <vt:lpstr>Team Two - Key Points</vt:lpstr>
      <vt:lpstr>Team Two  Quadrant</vt:lpstr>
      <vt:lpstr>Team Two - Images</vt:lpstr>
      <vt:lpstr>Team Two  Images</vt:lpstr>
      <vt:lpstr>Team Two  Images</vt:lpstr>
      <vt:lpstr>Team Two - Images</vt:lpstr>
      <vt:lpstr>Team Two - Images</vt:lpstr>
      <vt:lpstr>Team Two  Images</vt:lpstr>
      <vt:lpstr>Team Three </vt:lpstr>
      <vt:lpstr>Team Three  Quadrant</vt:lpstr>
      <vt:lpstr>Team Three - Key Points</vt:lpstr>
      <vt:lpstr>PowerPoint Presentation</vt:lpstr>
      <vt:lpstr>PowerPoint Presentation</vt:lpstr>
      <vt:lpstr>PowerPoint Presentation</vt:lpstr>
      <vt:lpstr>PowerPoint Presentation</vt:lpstr>
      <vt:lpstr>Team Four </vt:lpstr>
      <vt:lpstr>Team Four - Key Points</vt:lpstr>
      <vt:lpstr>Team Four  Quadrant</vt:lpstr>
      <vt:lpstr>Team Four - Images</vt:lpstr>
      <vt:lpstr>PowerPoint Presentation</vt:lpstr>
      <vt:lpstr>PowerPoint Presentation</vt:lpstr>
      <vt:lpstr>PowerPoint Presentation</vt:lpstr>
      <vt:lpstr>PowerPoint Presentation</vt:lpstr>
      <vt:lpstr>Team Five </vt:lpstr>
      <vt:lpstr>Team Five - Key Points</vt:lpstr>
      <vt:lpstr>Team Five - Key Points</vt:lpstr>
      <vt:lpstr>Team Five – State Street Spine</vt:lpstr>
      <vt:lpstr>Team Five - Quadrant</vt:lpstr>
      <vt:lpstr>Team Five - Images</vt:lpstr>
      <vt:lpstr>Team Five - Images</vt:lpstr>
      <vt:lpstr>PowerPoint Presentation</vt:lpstr>
      <vt:lpstr>Team Five Images</vt:lpstr>
      <vt:lpstr>Team Five - Images</vt:lpstr>
      <vt:lpstr>PowerPoint Presentation</vt:lpstr>
      <vt:lpstr>PowerPoint Presentation</vt:lpstr>
      <vt:lpstr>Team Five Images</vt:lpstr>
      <vt:lpstr>Team Six </vt:lpstr>
      <vt:lpstr>Team Six - Key Points</vt:lpstr>
      <vt:lpstr>Team Six - Key Points</vt:lpstr>
      <vt:lpstr>Team Six - State Street Spine </vt:lpstr>
      <vt:lpstr>Team Six  Quadrant</vt:lpstr>
      <vt:lpstr>Team Six - Images</vt:lpstr>
      <vt:lpstr>Team Six  Images</vt:lpstr>
      <vt:lpstr>Team Six Images</vt:lpstr>
      <vt:lpstr>Team Six - Images</vt:lpstr>
      <vt:lpstr>Team Seven </vt:lpstr>
      <vt:lpstr>Team Seven</vt:lpstr>
      <vt:lpstr>Team Seven Quadrant</vt:lpstr>
      <vt:lpstr>Team Seven  Images</vt:lpstr>
      <vt:lpstr>Team Seven </vt:lpstr>
      <vt:lpstr>Team Seven - Images</vt:lpstr>
      <vt:lpstr>Team Seven - Images</vt:lpstr>
      <vt:lpstr>PowerPoint Presentation</vt:lpstr>
      <vt:lpstr>Team Seven - Images</vt:lpstr>
      <vt:lpstr>Team Eight </vt:lpstr>
      <vt:lpstr>Team Eight - Key Points</vt:lpstr>
      <vt:lpstr>Team Eight - Key Points</vt:lpstr>
      <vt:lpstr>Team Eight  Quadrant</vt:lpstr>
      <vt:lpstr>PowerPoint Presentation</vt:lpstr>
      <vt:lpstr>PowerPoint Presentation</vt:lpstr>
      <vt:lpstr>PowerPoint Presentation</vt:lpstr>
      <vt:lpstr>PowerPoint Presentation</vt:lpstr>
      <vt:lpstr>PowerPoint Presentation</vt:lpstr>
      <vt:lpstr>Team Nine </vt:lpstr>
      <vt:lpstr>Team Nine - Key Points</vt:lpstr>
      <vt:lpstr>Team Nine  Quadrant</vt:lpstr>
      <vt:lpstr>Team Nine - Images</vt:lpstr>
      <vt:lpstr>Team Nine - Images</vt:lpstr>
      <vt:lpstr>PowerPoint Presentation</vt:lpstr>
      <vt:lpstr>PowerPoint Presentation</vt:lpstr>
      <vt:lpstr>PowerPoint Presentation</vt:lpstr>
      <vt:lpstr>Team Nine - Images</vt:lpstr>
      <vt:lpstr>PowerPoint Presentation</vt:lpstr>
      <vt:lpstr>PowerPoint Presentation</vt:lpstr>
      <vt:lpstr>Landscape Team - Post Charrette Reflection</vt:lpstr>
      <vt:lpstr>Landscape Team - Post Charrette</vt:lpstr>
      <vt:lpstr>Landscape Team - Post Charrette</vt:lpstr>
      <vt:lpstr>Landscape Team - Post Charrette</vt:lpstr>
      <vt:lpstr>AIA Santa Barbara  State Street Charrette Findings</vt:lpstr>
      <vt:lpstr>Consensus Findings</vt:lpstr>
      <vt:lpstr>Consensus Findings</vt:lpstr>
      <vt:lpstr>Consensus Findings</vt:lpstr>
      <vt:lpstr>Consensus Findings</vt:lpstr>
      <vt:lpstr>Recommendations</vt:lpstr>
      <vt:lpstr>Recommendations</vt:lpstr>
      <vt:lpstr>Recommendations</vt:lpstr>
      <vt:lpstr>AIA Santa Barbara  State Street Charrette Images from the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Sponsors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AIA Santa Barbara  State Street Charrette City Council Presentation</dc:title>
  <cp:lastModifiedBy>Holly Nuovo</cp:lastModifiedBy>
  <cp:revision>6</cp:revision>
  <dcterms:modified xsi:type="dcterms:W3CDTF">2018-05-14T18:29:02Z</dcterms:modified>
</cp:coreProperties>
</file>